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7" r:id="rId2"/>
    <p:sldId id="278"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27"/>
  </p:normalViewPr>
  <p:slideViewPr>
    <p:cSldViewPr snapToGrid="0" snapToObjects="1">
      <p:cViewPr varScale="1">
        <p:scale>
          <a:sx n="93" d="100"/>
          <a:sy n="93" d="100"/>
        </p:scale>
        <p:origin x="456"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DBE485-FCFE-DC4B-82BE-5516E97DBD69}" type="datetimeFigureOut">
              <a:rPr lang="en-US" smtClean="0"/>
              <a:t>1/11/18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70F05-E95B-FE49-847A-2E1DC34A61D8}" type="slidenum">
              <a:rPr lang="en-US" smtClean="0"/>
              <a:t>‹#›</a:t>
            </a:fld>
            <a:endParaRPr lang="en-US"/>
          </a:p>
        </p:txBody>
      </p:sp>
    </p:spTree>
    <p:extLst>
      <p:ext uri="{BB962C8B-B14F-4D97-AF65-F5344CB8AC3E}">
        <p14:creationId xmlns:p14="http://schemas.microsoft.com/office/powerpoint/2010/main" val="19138908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E.g., “witch” in Hansel and Gretel, Rapunzel</a:t>
            </a:r>
            <a:r>
              <a:rPr lang="en-US" baseline="0" dirty="0" smtClean="0"/>
              <a:t> is originally a “fairy”</a:t>
            </a:r>
            <a:endParaRPr lang="en-US" dirty="0"/>
          </a:p>
        </p:txBody>
      </p:sp>
      <p:sp>
        <p:nvSpPr>
          <p:cNvPr id="4" name="Slide Number Placeholder 3"/>
          <p:cNvSpPr>
            <a:spLocks noGrp="1"/>
          </p:cNvSpPr>
          <p:nvPr>
            <p:ph type="sldNum" sz="quarter" idx="10"/>
          </p:nvPr>
        </p:nvSpPr>
        <p:spPr/>
        <p:txBody>
          <a:bodyPr/>
          <a:lstStyle/>
          <a:p>
            <a:fld id="{E3AC152E-2852-2242-9DBA-A966B7AB26D9}" type="slidenum">
              <a:rPr lang="en-US" smtClean="0"/>
              <a:t>7</a:t>
            </a:fld>
            <a:endParaRPr lang="en-US"/>
          </a:p>
        </p:txBody>
      </p:sp>
    </p:spTree>
    <p:extLst>
      <p:ext uri="{BB962C8B-B14F-4D97-AF65-F5344CB8AC3E}">
        <p14:creationId xmlns:p14="http://schemas.microsoft.com/office/powerpoint/2010/main" val="1631015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8FDBDD6-B422-1443-A5B8-3285F32A8C8B}"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AD20BD-6BF9-6748-9469-7DD0A6707818}"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FDBDD6-B422-1443-A5B8-3285F32A8C8B}"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AD20BD-6BF9-6748-9469-7DD0A6707818}"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FDBDD6-B422-1443-A5B8-3285F32A8C8B}"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AD20BD-6BF9-6748-9469-7DD0A6707818}"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FDBDD6-B422-1443-A5B8-3285F32A8C8B}"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AD20BD-6BF9-6748-9469-7DD0A6707818}"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FDBDD6-B422-1443-A5B8-3285F32A8C8B}"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AD20BD-6BF9-6748-9469-7DD0A6707818}"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8FDBDD6-B422-1443-A5B8-3285F32A8C8B}" type="datetimeFigureOut">
              <a:rPr lang="en-US" smtClean="0"/>
              <a:t>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AD20BD-6BF9-6748-9469-7DD0A6707818}"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8FDBDD6-B422-1443-A5B8-3285F32A8C8B}" type="datetimeFigureOut">
              <a:rPr lang="en-US" smtClean="0"/>
              <a:t>1/11/18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AD20BD-6BF9-6748-9469-7DD0A6707818}"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FDBDD6-B422-1443-A5B8-3285F32A8C8B}" type="datetimeFigureOut">
              <a:rPr lang="en-US" smtClean="0"/>
              <a:t>1/11/18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AD20BD-6BF9-6748-9469-7DD0A6707818}"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DBDD6-B422-1443-A5B8-3285F32A8C8B}" type="datetimeFigureOut">
              <a:rPr lang="en-US" smtClean="0"/>
              <a:t>1/11/18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AD20BD-6BF9-6748-9469-7DD0A6707818}"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FDBDD6-B422-1443-A5B8-3285F32A8C8B}" type="datetimeFigureOut">
              <a:rPr lang="en-US" smtClean="0"/>
              <a:t>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AD20BD-6BF9-6748-9469-7DD0A6707818}"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FDBDD6-B422-1443-A5B8-3285F32A8C8B}" type="datetimeFigureOut">
              <a:rPr lang="en-US" smtClean="0"/>
              <a:t>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AD20BD-6BF9-6748-9469-7DD0A6707818}"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FDBDD6-B422-1443-A5B8-3285F32A8C8B}" type="datetimeFigureOut">
              <a:rPr lang="en-US" smtClean="0"/>
              <a:t>1/11/18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AD20BD-6BF9-6748-9469-7DD0A6707818}"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2.xml"/><Relationship Id="rId5" Type="http://schemas.openxmlformats.org/officeDocument/2006/relationships/image" Target="../media/image11.png"/><Relationship Id="rId1" Type="http://schemas.openxmlformats.org/officeDocument/2006/relationships/tags" Target="../tags/tag1.xml"/><Relationship Id="rId2" Type="http://schemas.openxmlformats.org/officeDocument/2006/relationships/tags" Target="../tags/tag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2.xml"/><Relationship Id="rId5" Type="http://schemas.openxmlformats.org/officeDocument/2006/relationships/image" Target="../media/image11.png"/><Relationship Id="rId1" Type="http://schemas.openxmlformats.org/officeDocument/2006/relationships/tags" Target="../tags/tag4.xml"/><Relationship Id="rId2" Type="http://schemas.openxmlformats.org/officeDocument/2006/relationships/tags" Target="../tags/tag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slideLayout" Target="../slideLayouts/slideLayout2.xml"/><Relationship Id="rId5" Type="http://schemas.openxmlformats.org/officeDocument/2006/relationships/image" Target="../media/image12.png"/><Relationship Id="rId1" Type="http://schemas.openxmlformats.org/officeDocument/2006/relationships/tags" Target="../tags/tag7.xml"/><Relationship Id="rId2" Type="http://schemas.openxmlformats.org/officeDocument/2006/relationships/tags" Target="../tags/tag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2304" y="285243"/>
            <a:ext cx="4200115" cy="2185214"/>
          </a:xfrm>
          <a:prstGeom prst="rect">
            <a:avLst/>
          </a:prstGeom>
          <a:noFill/>
        </p:spPr>
        <p:txBody>
          <a:bodyPr wrap="square" rtlCol="0">
            <a:spAutoFit/>
          </a:bodyPr>
          <a:lstStyle/>
          <a:p>
            <a:endParaRPr lang="en-US" sz="3400" dirty="0"/>
          </a:p>
          <a:p>
            <a:r>
              <a:rPr lang="en-US" sz="3400" dirty="0" smtClean="0">
                <a:solidFill>
                  <a:schemeClr val="accent6"/>
                </a:solidFill>
              </a:rPr>
              <a:t>Fairy Tales, Beasts, &amp; Big Bad Wolves </a:t>
            </a:r>
            <a:endParaRPr lang="en-US" sz="3400" dirty="0">
              <a:solidFill>
                <a:schemeClr val="accent6"/>
              </a:solidFill>
            </a:endParaRPr>
          </a:p>
          <a:p>
            <a:endParaRPr lang="en-US" sz="3400" dirty="0"/>
          </a:p>
        </p:txBody>
      </p:sp>
      <p:pic>
        <p:nvPicPr>
          <p:cNvPr id="2" name="Picture 1"/>
          <p:cNvPicPr>
            <a:picLocks noChangeAspect="1"/>
          </p:cNvPicPr>
          <p:nvPr/>
        </p:nvPicPr>
        <p:blipFill>
          <a:blip r:embed="rId2"/>
          <a:stretch>
            <a:fillRect/>
          </a:stretch>
        </p:blipFill>
        <p:spPr>
          <a:xfrm>
            <a:off x="2374685" y="2775257"/>
            <a:ext cx="6769315" cy="4082743"/>
          </a:xfrm>
          <a:prstGeom prst="rect">
            <a:avLst/>
          </a:prstGeom>
        </p:spPr>
      </p:pic>
    </p:spTree>
    <p:extLst>
      <p:ext uri="{BB962C8B-B14F-4D97-AF65-F5344CB8AC3E}">
        <p14:creationId xmlns:p14="http://schemas.microsoft.com/office/powerpoint/2010/main" val="9837256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“Brothers Grimm”</a:t>
            </a:r>
            <a:endParaRPr lang="en-US" dirty="0"/>
          </a:p>
        </p:txBody>
      </p:sp>
      <p:sp>
        <p:nvSpPr>
          <p:cNvPr id="3" name="Content Placeholder 2"/>
          <p:cNvSpPr>
            <a:spLocks noGrp="1"/>
          </p:cNvSpPr>
          <p:nvPr>
            <p:ph idx="1"/>
          </p:nvPr>
        </p:nvSpPr>
        <p:spPr>
          <a:xfrm>
            <a:off x="457200" y="1600200"/>
            <a:ext cx="8533046" cy="4900274"/>
          </a:xfrm>
        </p:spPr>
        <p:txBody>
          <a:bodyPr>
            <a:normAutofit fontScale="62500" lnSpcReduction="20000"/>
          </a:bodyPr>
          <a:lstStyle/>
          <a:p>
            <a:pPr marL="0" indent="0">
              <a:buNone/>
            </a:pPr>
            <a:r>
              <a:rPr lang="en-US" sz="3600" b="1" dirty="0" smtClean="0"/>
              <a:t>Jacob Grimm (1785-1863)</a:t>
            </a:r>
          </a:p>
          <a:p>
            <a:pPr marL="0" indent="0">
              <a:buNone/>
            </a:pPr>
            <a:r>
              <a:rPr lang="en-US" sz="3600" b="1" dirty="0" smtClean="0"/>
              <a:t>Wilhelm Grimm (1786-1859)</a:t>
            </a:r>
          </a:p>
          <a:p>
            <a:pPr marL="0" indent="0">
              <a:buNone/>
            </a:pPr>
            <a:endParaRPr lang="en-US" sz="3600" dirty="0"/>
          </a:p>
          <a:p>
            <a:pPr marL="0" indent="0">
              <a:buNone/>
            </a:pPr>
            <a:r>
              <a:rPr lang="en-US" sz="3600" i="1" dirty="0" smtClean="0">
                <a:solidFill>
                  <a:srgbClr val="C0504D"/>
                </a:solidFill>
              </a:rPr>
              <a:t>Kinder- und </a:t>
            </a:r>
            <a:r>
              <a:rPr lang="en-US" sz="3600" i="1" dirty="0" err="1" smtClean="0">
                <a:solidFill>
                  <a:srgbClr val="C0504D"/>
                </a:solidFill>
              </a:rPr>
              <a:t>Hausmärchen</a:t>
            </a:r>
            <a:r>
              <a:rPr lang="en-US" sz="3600" dirty="0" smtClean="0">
                <a:solidFill>
                  <a:srgbClr val="C0504D"/>
                </a:solidFill>
              </a:rPr>
              <a:t> (1812)</a:t>
            </a:r>
          </a:p>
          <a:p>
            <a:pPr marL="0" indent="0">
              <a:buNone/>
            </a:pPr>
            <a:r>
              <a:rPr lang="en-US" sz="3600" i="1" dirty="0" smtClean="0">
                <a:solidFill>
                  <a:srgbClr val="C0504D"/>
                </a:solidFill>
              </a:rPr>
              <a:t>[Children’s and Household Tales]</a:t>
            </a:r>
          </a:p>
          <a:p>
            <a:pPr marL="0" indent="0">
              <a:buNone/>
            </a:pPr>
            <a:endParaRPr lang="en-US" sz="3600" i="1" dirty="0"/>
          </a:p>
          <a:p>
            <a:pPr marL="0" indent="0">
              <a:buNone/>
            </a:pPr>
            <a:r>
              <a:rPr lang="en-US" sz="3600" dirty="0" smtClean="0"/>
              <a:t>Best known tales include: </a:t>
            </a:r>
          </a:p>
          <a:p>
            <a:r>
              <a:rPr lang="en-US" sz="3600" dirty="0" smtClean="0">
                <a:solidFill>
                  <a:schemeClr val="accent6"/>
                </a:solidFill>
              </a:rPr>
              <a:t>Little Red Riding Hood</a:t>
            </a:r>
          </a:p>
          <a:p>
            <a:r>
              <a:rPr lang="en-US" sz="3600" dirty="0" smtClean="0">
                <a:solidFill>
                  <a:schemeClr val="accent6"/>
                </a:solidFill>
              </a:rPr>
              <a:t>Cinderella</a:t>
            </a:r>
          </a:p>
          <a:p>
            <a:r>
              <a:rPr lang="en-US" sz="3600" dirty="0" smtClean="0">
                <a:solidFill>
                  <a:schemeClr val="accent6"/>
                </a:solidFill>
              </a:rPr>
              <a:t>Puss in Boots</a:t>
            </a:r>
          </a:p>
          <a:p>
            <a:r>
              <a:rPr lang="en-US" sz="3600" dirty="0" smtClean="0">
                <a:solidFill>
                  <a:schemeClr val="accent6"/>
                </a:solidFill>
              </a:rPr>
              <a:t>The Sleeping Beauty</a:t>
            </a:r>
          </a:p>
          <a:p>
            <a:r>
              <a:rPr lang="en-US" sz="3600" dirty="0" smtClean="0">
                <a:solidFill>
                  <a:schemeClr val="accent6"/>
                </a:solidFill>
              </a:rPr>
              <a:t>Bluebeard</a:t>
            </a:r>
          </a:p>
          <a:p>
            <a:r>
              <a:rPr lang="en-US" sz="3600" dirty="0" smtClean="0">
                <a:solidFill>
                  <a:schemeClr val="accent6"/>
                </a:solidFill>
              </a:rPr>
              <a:t>…look familiar? </a:t>
            </a:r>
          </a:p>
          <a:p>
            <a:pPr marL="0" indent="0">
              <a:buNone/>
            </a:pPr>
            <a:endParaRPr lang="en-US" i="1" dirty="0"/>
          </a:p>
        </p:txBody>
      </p:sp>
      <p:pic>
        <p:nvPicPr>
          <p:cNvPr id="5" name="Picture 4"/>
          <p:cNvPicPr>
            <a:picLocks noChangeAspect="1"/>
          </p:cNvPicPr>
          <p:nvPr/>
        </p:nvPicPr>
        <p:blipFill>
          <a:blip r:embed="rId2"/>
          <a:stretch>
            <a:fillRect/>
          </a:stretch>
        </p:blipFill>
        <p:spPr>
          <a:xfrm>
            <a:off x="5069800" y="2180242"/>
            <a:ext cx="3751380" cy="4070213"/>
          </a:xfrm>
          <a:prstGeom prst="rect">
            <a:avLst/>
          </a:prstGeom>
        </p:spPr>
      </p:pic>
    </p:spTree>
    <p:extLst>
      <p:ext uri="{BB962C8B-B14F-4D97-AF65-F5344CB8AC3E}">
        <p14:creationId xmlns:p14="http://schemas.microsoft.com/office/powerpoint/2010/main" val="420345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fade">
                                      <p:cBhvr>
                                        <p:cTn id="17" dur="500"/>
                                        <p:tgtEl>
                                          <p:spTgt spid="3">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fade">
                                      <p:cBhvr>
                                        <p:cTn id="27" dur="500"/>
                                        <p:tgtEl>
                                          <p:spTgt spid="3">
                                            <p:txEl>
                                              <p:pRg st="11" end="1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2" end="12"/>
                                            </p:txEl>
                                          </p:spTgt>
                                        </p:tgtEl>
                                        <p:attrNameLst>
                                          <p:attrName>style.visibility</p:attrName>
                                        </p:attrNameLst>
                                      </p:cBhvr>
                                      <p:to>
                                        <p:strVal val="visible"/>
                                      </p:to>
                                    </p:set>
                                    <p:animEffect transition="in" filter="fade">
                                      <p:cBhvr>
                                        <p:cTn id="3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a:bodyPr>
          <a:lstStyle/>
          <a:p>
            <a:pPr eaLnBrk="1" hangingPunct="1"/>
            <a:r>
              <a:rPr lang="en-US" sz="3400" dirty="0" smtClean="0">
                <a:latin typeface="Calibri" charset="0"/>
                <a:ea typeface="MS PGothic" charset="0"/>
              </a:rPr>
              <a:t>The “Brothers Grimm” wrote most of the fairy tales in their well-known collection.</a:t>
            </a:r>
            <a:endParaRPr lang="en-US" sz="3400"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True</a:t>
            </a:r>
          </a:p>
          <a:p>
            <a:pPr marL="514350" indent="-514350" eaLnBrk="1" hangingPunct="1">
              <a:buFont typeface="Arial" charset="0"/>
              <a:buAutoNum type="alphaUcPeriod"/>
            </a:pPr>
            <a:r>
              <a:rPr lang="en-US" dirty="0" smtClean="0">
                <a:latin typeface="Calibri" charset="0"/>
                <a:ea typeface="MS PGothic" charset="0"/>
              </a:rPr>
              <a:t>False</a:t>
            </a:r>
            <a:endParaRPr lang="en-US" dirty="0">
              <a:latin typeface="Calibri" charset="0"/>
              <a:ea typeface="MS PGothic" charset="0"/>
            </a:endParaRPr>
          </a:p>
        </p:txBody>
      </p:sp>
      <p:pic>
        <p:nvPicPr>
          <p:cNvPr id="2" name="TPChart" descr="9A5DFFCDEBB642A28495C73D007FE074Chart20150122131306620.png"/>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extLst>
      <p:ext uri="{BB962C8B-B14F-4D97-AF65-F5344CB8AC3E}">
        <p14:creationId xmlns:p14="http://schemas.microsoft.com/office/powerpoint/2010/main" val="11734907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Myth 1: The Brothers Grimm wrote Fairy Tales</a:t>
            </a:r>
            <a:endParaRPr lang="en-US" sz="3200" dirty="0"/>
          </a:p>
        </p:txBody>
      </p:sp>
      <p:sp>
        <p:nvSpPr>
          <p:cNvPr id="3" name="Content Placeholder 2"/>
          <p:cNvSpPr>
            <a:spLocks noGrp="1"/>
          </p:cNvSpPr>
          <p:nvPr>
            <p:ph idx="1"/>
          </p:nvPr>
        </p:nvSpPr>
        <p:spPr/>
        <p:txBody>
          <a:bodyPr>
            <a:normAutofit lnSpcReduction="10000"/>
          </a:bodyPr>
          <a:lstStyle/>
          <a:p>
            <a:r>
              <a:rPr lang="en-US" dirty="0" smtClean="0"/>
              <a:t>They </a:t>
            </a:r>
            <a:r>
              <a:rPr lang="en-US" i="1" dirty="0" smtClean="0"/>
              <a:t>collected</a:t>
            </a:r>
            <a:r>
              <a:rPr lang="en-US" dirty="0" smtClean="0"/>
              <a:t> stories from many sources</a:t>
            </a:r>
          </a:p>
          <a:p>
            <a:r>
              <a:rPr lang="en-US" dirty="0" smtClean="0"/>
              <a:t>Revised, expanded, and rewrote their collection over several decades (1812-64)</a:t>
            </a:r>
          </a:p>
          <a:p>
            <a:pPr lvl="1"/>
            <a:r>
              <a:rPr lang="en-US" dirty="0" smtClean="0">
                <a:solidFill>
                  <a:schemeClr val="accent6"/>
                </a:solidFill>
              </a:rPr>
              <a:t>Increasing emphasis on Christian values</a:t>
            </a:r>
          </a:p>
          <a:p>
            <a:pPr lvl="1"/>
            <a:r>
              <a:rPr lang="en-US" dirty="0" smtClean="0">
                <a:solidFill>
                  <a:schemeClr val="accent6"/>
                </a:solidFill>
              </a:rPr>
              <a:t>Made more ‘literary,’ stylized: more description, symmetrical forms</a:t>
            </a:r>
          </a:p>
          <a:p>
            <a:pPr lvl="1"/>
            <a:r>
              <a:rPr lang="en-US" dirty="0" smtClean="0">
                <a:solidFill>
                  <a:schemeClr val="accent6"/>
                </a:solidFill>
              </a:rPr>
              <a:t>‘Adult’ and violent material cut or softened</a:t>
            </a:r>
          </a:p>
          <a:p>
            <a:pPr lvl="1"/>
            <a:r>
              <a:rPr lang="en-US" dirty="0" smtClean="0">
                <a:solidFill>
                  <a:schemeClr val="accent6"/>
                </a:solidFill>
              </a:rPr>
              <a:t>Viewed fairy tales as literature of the people (</a:t>
            </a:r>
            <a:r>
              <a:rPr lang="en-US" i="1" dirty="0">
                <a:solidFill>
                  <a:schemeClr val="accent6"/>
                </a:solidFill>
              </a:rPr>
              <a:t>V</a:t>
            </a:r>
            <a:r>
              <a:rPr lang="en-US" i="1" dirty="0" smtClean="0">
                <a:solidFill>
                  <a:schemeClr val="accent6"/>
                </a:solidFill>
              </a:rPr>
              <a:t>olk</a:t>
            </a:r>
            <a:r>
              <a:rPr lang="en-US" dirty="0" smtClean="0">
                <a:solidFill>
                  <a:schemeClr val="accent6"/>
                </a:solidFill>
              </a:rPr>
              <a:t>)</a:t>
            </a:r>
          </a:p>
          <a:p>
            <a:pPr marL="457200" lvl="1" indent="0">
              <a:buNone/>
            </a:pPr>
            <a:r>
              <a:rPr lang="en-US" dirty="0"/>
              <a:t>*</a:t>
            </a:r>
            <a:r>
              <a:rPr lang="en-US" dirty="0" smtClean="0"/>
              <a:t>Thus, they both </a:t>
            </a:r>
            <a:r>
              <a:rPr lang="en-US" i="1" dirty="0" smtClean="0"/>
              <a:t>are</a:t>
            </a:r>
            <a:r>
              <a:rPr lang="en-US" dirty="0" smtClean="0"/>
              <a:t> and </a:t>
            </a:r>
            <a:r>
              <a:rPr lang="en-US" i="1" dirty="0" smtClean="0"/>
              <a:t>are not</a:t>
            </a:r>
            <a:r>
              <a:rPr lang="en-US" dirty="0" smtClean="0"/>
              <a:t> “by” the </a:t>
            </a:r>
            <a:r>
              <a:rPr lang="en-US" dirty="0" err="1" smtClean="0"/>
              <a:t>Grimms</a:t>
            </a:r>
            <a:endParaRPr lang="en-US" dirty="0" smtClean="0"/>
          </a:p>
          <a:p>
            <a:pPr marL="457200" lvl="1" indent="0">
              <a:buNone/>
            </a:pPr>
            <a:endParaRPr lang="en-US" dirty="0" smtClean="0"/>
          </a:p>
        </p:txBody>
      </p:sp>
    </p:spTree>
    <p:extLst>
      <p:ext uri="{BB962C8B-B14F-4D97-AF65-F5344CB8AC3E}">
        <p14:creationId xmlns:p14="http://schemas.microsoft.com/office/powerpoint/2010/main" val="207939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274638"/>
            <a:ext cx="8323040" cy="1235472"/>
          </a:xfrm>
        </p:spPr>
        <p:txBody>
          <a:bodyPr>
            <a:normAutofit fontScale="90000"/>
          </a:bodyPr>
          <a:lstStyle/>
          <a:p>
            <a:pPr eaLnBrk="1" hangingPunct="1"/>
            <a:r>
              <a:rPr lang="en-US" dirty="0" smtClean="0">
                <a:latin typeface="Calibri" charset="0"/>
                <a:ea typeface="MS PGothic" charset="0"/>
              </a:rPr>
              <a:t>Fairy tales were intended primarily for children and young adults.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True</a:t>
            </a:r>
          </a:p>
          <a:p>
            <a:pPr marL="514350" indent="-514350" eaLnBrk="1" hangingPunct="1">
              <a:buFont typeface="Arial" charset="0"/>
              <a:buAutoNum type="alphaUcPeriod"/>
            </a:pPr>
            <a:r>
              <a:rPr lang="en-US" dirty="0" smtClean="0">
                <a:latin typeface="Calibri" charset="0"/>
                <a:ea typeface="MS PGothic" charset="0"/>
              </a:rPr>
              <a:t>False</a:t>
            </a:r>
            <a:endParaRPr lang="en-US" dirty="0">
              <a:latin typeface="Calibri" charset="0"/>
              <a:ea typeface="MS PGothic" charset="0"/>
            </a:endParaRPr>
          </a:p>
        </p:txBody>
      </p:sp>
      <p:pic>
        <p:nvPicPr>
          <p:cNvPr id="2" name="TPChart" descr="76236E0AF3B24053A939A25412042D12Chart20150122131306630.png"/>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499" y="1600200"/>
            <a:ext cx="4361743" cy="4990280"/>
          </a:xfrm>
          <a:prstGeom prst="rect">
            <a:avLst/>
          </a:prstGeom>
        </p:spPr>
      </p:pic>
    </p:spTree>
    <p:custDataLst>
      <p:tags r:id="rId1"/>
    </p:custDataLst>
    <p:extLst>
      <p:ext uri="{BB962C8B-B14F-4D97-AF65-F5344CB8AC3E}">
        <p14:creationId xmlns:p14="http://schemas.microsoft.com/office/powerpoint/2010/main" val="4789543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Myth 2: Fairy tales are for children</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rgbClr val="F79646"/>
                </a:solidFill>
              </a:rPr>
              <a:t>Note this title: </a:t>
            </a:r>
            <a:r>
              <a:rPr lang="en-US" i="1" dirty="0" smtClean="0">
                <a:solidFill>
                  <a:srgbClr val="F79646"/>
                </a:solidFill>
              </a:rPr>
              <a:t>Children’s </a:t>
            </a:r>
            <a:r>
              <a:rPr lang="en-US" i="1" u="sng" dirty="0" smtClean="0">
                <a:solidFill>
                  <a:srgbClr val="F79646"/>
                </a:solidFill>
              </a:rPr>
              <a:t>and Household</a:t>
            </a:r>
            <a:r>
              <a:rPr lang="en-US" i="1" dirty="0" smtClean="0">
                <a:solidFill>
                  <a:srgbClr val="F79646"/>
                </a:solidFill>
              </a:rPr>
              <a:t> Tales</a:t>
            </a:r>
          </a:p>
          <a:p>
            <a:r>
              <a:rPr lang="en-US" dirty="0" smtClean="0">
                <a:solidFill>
                  <a:srgbClr val="D99694"/>
                </a:solidFill>
              </a:rPr>
              <a:t>Households often included children of different ages, parents, grandparents, laborers, cousins, etc. </a:t>
            </a:r>
          </a:p>
          <a:p>
            <a:r>
              <a:rPr lang="en-US" dirty="0" smtClean="0">
                <a:solidFill>
                  <a:srgbClr val="D99694"/>
                </a:solidFill>
              </a:rPr>
              <a:t>Fairy tales also functioned as adult entertainment: in parlors, salons, &amp; fields—not in the nursery</a:t>
            </a:r>
          </a:p>
          <a:p>
            <a:r>
              <a:rPr lang="en-US" dirty="0" smtClean="0">
                <a:solidFill>
                  <a:srgbClr val="D99694"/>
                </a:solidFill>
              </a:rPr>
              <a:t>Hence prevalence of rape, incest, pregnancy, murder, and mutilation in fairy tales</a:t>
            </a:r>
            <a:endParaRPr lang="en-US" dirty="0">
              <a:solidFill>
                <a:srgbClr val="D99694"/>
              </a:solidFill>
            </a:endParaRPr>
          </a:p>
        </p:txBody>
      </p:sp>
    </p:spTree>
    <p:extLst>
      <p:ext uri="{BB962C8B-B14F-4D97-AF65-F5344CB8AC3E}">
        <p14:creationId xmlns:p14="http://schemas.microsoft.com/office/powerpoint/2010/main" val="105288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How do fairy tales typically end? </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“…happily ever after”</a:t>
            </a:r>
          </a:p>
          <a:p>
            <a:pPr marL="514350" indent="-514350" eaLnBrk="1" hangingPunct="1">
              <a:buFont typeface="Arial" charset="0"/>
              <a:buAutoNum type="alphaUcPeriod"/>
            </a:pPr>
            <a:r>
              <a:rPr lang="en-US" dirty="0" smtClean="0">
                <a:latin typeface="Calibri" charset="0"/>
                <a:ea typeface="MS PGothic" charset="0"/>
              </a:rPr>
              <a:t>With a marriage</a:t>
            </a:r>
          </a:p>
          <a:p>
            <a:pPr marL="514350" indent="-514350" eaLnBrk="1" hangingPunct="1">
              <a:buFont typeface="Arial" charset="0"/>
              <a:buAutoNum type="alphaUcPeriod"/>
            </a:pPr>
            <a:r>
              <a:rPr lang="en-US" dirty="0" smtClean="0">
                <a:latin typeface="Calibri" charset="0"/>
                <a:ea typeface="MS PGothic" charset="0"/>
              </a:rPr>
              <a:t>With a death</a:t>
            </a:r>
          </a:p>
          <a:p>
            <a:pPr marL="514350" indent="-514350" eaLnBrk="1" hangingPunct="1">
              <a:buFont typeface="Arial" charset="0"/>
              <a:buAutoNum type="alphaUcPeriod"/>
            </a:pPr>
            <a:r>
              <a:rPr lang="en-US" dirty="0" smtClean="0">
                <a:latin typeface="Calibri" charset="0"/>
                <a:ea typeface="MS PGothic" charset="0"/>
              </a:rPr>
              <a:t>With an explicit moral</a:t>
            </a:r>
            <a:endParaRPr lang="en-US" dirty="0">
              <a:latin typeface="Calibri" charset="0"/>
              <a:ea typeface="MS PGothic" charset="0"/>
            </a:endParaRPr>
          </a:p>
        </p:txBody>
      </p:sp>
      <p:pic>
        <p:nvPicPr>
          <p:cNvPr id="2" name="TPChart" descr="03D3D74E2C4C46E39A0DA703428B4F47Chart20150122131306619.png"/>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extLst>
      <p:ext uri="{BB962C8B-B14F-4D97-AF65-F5344CB8AC3E}">
        <p14:creationId xmlns:p14="http://schemas.microsoft.com/office/powerpoint/2010/main" val="39266507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Myth 3: Fairy tales always have happy endings. </a:t>
            </a:r>
            <a:endParaRPr lang="en-US" sz="3200" dirty="0"/>
          </a:p>
        </p:txBody>
      </p:sp>
      <p:sp>
        <p:nvSpPr>
          <p:cNvPr id="3" name="Content Placeholder 2"/>
          <p:cNvSpPr>
            <a:spLocks noGrp="1"/>
          </p:cNvSpPr>
          <p:nvPr>
            <p:ph idx="1"/>
          </p:nvPr>
        </p:nvSpPr>
        <p:spPr>
          <a:xfrm>
            <a:off x="457200" y="1417638"/>
            <a:ext cx="8229600" cy="5158140"/>
          </a:xfrm>
        </p:spPr>
        <p:txBody>
          <a:bodyPr>
            <a:noAutofit/>
          </a:bodyPr>
          <a:lstStyle/>
          <a:p>
            <a:pPr marL="0" indent="0">
              <a:buNone/>
            </a:pPr>
            <a:r>
              <a:rPr lang="en-US" sz="2000" dirty="0" smtClean="0">
                <a:solidFill>
                  <a:schemeClr val="accent6"/>
                </a:solidFill>
              </a:rPr>
              <a:t>See how Perrault’s “Little Red Riding Hood” ends: </a:t>
            </a:r>
          </a:p>
          <a:p>
            <a:pPr marL="0" indent="0">
              <a:buNone/>
            </a:pPr>
            <a:endParaRPr lang="en-US" sz="1600" dirty="0"/>
          </a:p>
          <a:p>
            <a:pPr marL="0" indent="0">
              <a:buNone/>
            </a:pPr>
            <a:r>
              <a:rPr lang="en-US" sz="1600" dirty="0"/>
              <a:t>Little Red Riding Hood took off her clothes and got into bed. She was greatly amazed to see how her grandmother looked in her nightclothes, and said to her, "Grandmother, what big arms you have!" </a:t>
            </a:r>
          </a:p>
          <a:p>
            <a:pPr marL="0" indent="0">
              <a:buNone/>
            </a:pPr>
            <a:r>
              <a:rPr lang="en-US" sz="1600" dirty="0"/>
              <a:t>"All the better to hug you with, my dear." </a:t>
            </a:r>
          </a:p>
          <a:p>
            <a:pPr marL="0" indent="0">
              <a:buNone/>
            </a:pPr>
            <a:r>
              <a:rPr lang="en-US" sz="1600" dirty="0"/>
              <a:t>"Grandmother, what big legs you have!" </a:t>
            </a:r>
          </a:p>
          <a:p>
            <a:pPr marL="0" indent="0">
              <a:buNone/>
            </a:pPr>
            <a:r>
              <a:rPr lang="en-US" sz="1600" dirty="0"/>
              <a:t>"All the better to run with, my child." </a:t>
            </a:r>
          </a:p>
          <a:p>
            <a:pPr marL="0" indent="0">
              <a:buNone/>
            </a:pPr>
            <a:r>
              <a:rPr lang="en-US" sz="1600" dirty="0"/>
              <a:t>"Grandmother, what big ears you have!" </a:t>
            </a:r>
          </a:p>
          <a:p>
            <a:pPr marL="0" indent="0">
              <a:buNone/>
            </a:pPr>
            <a:r>
              <a:rPr lang="en-US" sz="1600" dirty="0"/>
              <a:t>"All the better to hear with, my child." </a:t>
            </a:r>
          </a:p>
          <a:p>
            <a:pPr marL="0" indent="0">
              <a:buNone/>
            </a:pPr>
            <a:r>
              <a:rPr lang="en-US" sz="1600" dirty="0"/>
              <a:t>"Grandmother, what big eyes you have!" </a:t>
            </a:r>
          </a:p>
          <a:p>
            <a:pPr marL="0" indent="0">
              <a:buNone/>
            </a:pPr>
            <a:r>
              <a:rPr lang="en-US" sz="1600" dirty="0"/>
              <a:t>"All the better to see with, my child." </a:t>
            </a:r>
          </a:p>
          <a:p>
            <a:pPr marL="0" indent="0">
              <a:buNone/>
            </a:pPr>
            <a:r>
              <a:rPr lang="en-US" sz="1600" dirty="0"/>
              <a:t>"Grandmother, what big teeth you have got!" </a:t>
            </a:r>
          </a:p>
          <a:p>
            <a:pPr marL="0" indent="0">
              <a:buNone/>
            </a:pPr>
            <a:r>
              <a:rPr lang="en-US" sz="1600" dirty="0"/>
              <a:t>"All the better to eat you up with." </a:t>
            </a:r>
          </a:p>
          <a:p>
            <a:pPr marL="0" indent="0">
              <a:buNone/>
            </a:pPr>
            <a:r>
              <a:rPr lang="en-US" sz="1600" dirty="0"/>
              <a:t>And, saying these words, this wicked wolf fell upon Little Red Riding Hood, and ate her all up. </a:t>
            </a:r>
          </a:p>
          <a:p>
            <a:pPr marL="0" indent="0">
              <a:buNone/>
            </a:pPr>
            <a:endParaRPr lang="en-US" sz="1600" dirty="0" smtClean="0"/>
          </a:p>
        </p:txBody>
      </p:sp>
    </p:spTree>
    <p:extLst>
      <p:ext uri="{BB962C8B-B14F-4D97-AF65-F5344CB8AC3E}">
        <p14:creationId xmlns:p14="http://schemas.microsoft.com/office/powerpoint/2010/main" val="3186865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Myth 4: Fairy tales always have an explicit moral. </a:t>
            </a:r>
            <a:endParaRPr lang="en-US" sz="3000" dirty="0"/>
          </a:p>
        </p:txBody>
      </p:sp>
      <p:sp>
        <p:nvSpPr>
          <p:cNvPr id="3" name="Content Placeholder 2"/>
          <p:cNvSpPr>
            <a:spLocks noGrp="1"/>
          </p:cNvSpPr>
          <p:nvPr>
            <p:ph idx="1"/>
          </p:nvPr>
        </p:nvSpPr>
        <p:spPr/>
        <p:txBody>
          <a:bodyPr>
            <a:normAutofit/>
          </a:bodyPr>
          <a:lstStyle/>
          <a:p>
            <a:pPr marL="0" indent="0">
              <a:buNone/>
            </a:pPr>
            <a:r>
              <a:rPr lang="en-US" dirty="0" smtClean="0">
                <a:solidFill>
                  <a:srgbClr val="F79646"/>
                </a:solidFill>
              </a:rPr>
              <a:t>Sometimes they do, as in Perrault’s version: </a:t>
            </a:r>
          </a:p>
          <a:p>
            <a:pPr marL="0" indent="0">
              <a:buNone/>
            </a:pPr>
            <a:r>
              <a:rPr lang="en-US" sz="2400" dirty="0" smtClean="0"/>
              <a:t>Moral</a:t>
            </a:r>
            <a:r>
              <a:rPr lang="en-US" sz="2400" dirty="0"/>
              <a:t>: </a:t>
            </a:r>
            <a:endParaRPr lang="en-US" sz="2400" dirty="0" smtClean="0"/>
          </a:p>
          <a:p>
            <a:pPr marL="400050" lvl="1" indent="0">
              <a:buNone/>
            </a:pPr>
            <a:r>
              <a:rPr lang="en-US" sz="2000" dirty="0" smtClean="0"/>
              <a:t>Little </a:t>
            </a:r>
            <a:r>
              <a:rPr lang="en-US" sz="2000" dirty="0"/>
              <a:t>girls, this seems to say, </a:t>
            </a:r>
            <a:br>
              <a:rPr lang="en-US" sz="2000" dirty="0"/>
            </a:br>
            <a:r>
              <a:rPr lang="en-US" sz="2000" dirty="0"/>
              <a:t>Never stop upon your way. </a:t>
            </a:r>
            <a:br>
              <a:rPr lang="en-US" sz="2000" dirty="0"/>
            </a:br>
            <a:r>
              <a:rPr lang="en-US" sz="2000" dirty="0"/>
              <a:t>Never trust a stranger-friend; </a:t>
            </a:r>
            <a:br>
              <a:rPr lang="en-US" sz="2000" dirty="0"/>
            </a:br>
            <a:r>
              <a:rPr lang="en-US" sz="2000" dirty="0"/>
              <a:t>No one knows how it will end. </a:t>
            </a:r>
            <a:br>
              <a:rPr lang="en-US" sz="2000" dirty="0"/>
            </a:br>
            <a:r>
              <a:rPr lang="en-US" sz="2000" dirty="0"/>
              <a:t>As you’re pretty, so be wise; </a:t>
            </a:r>
            <a:br>
              <a:rPr lang="en-US" sz="2000" dirty="0"/>
            </a:br>
            <a:r>
              <a:rPr lang="en-US" sz="2000" dirty="0"/>
              <a:t>Wolves may lurk in every guise. </a:t>
            </a:r>
            <a:br>
              <a:rPr lang="en-US" sz="2000" dirty="0"/>
            </a:br>
            <a:r>
              <a:rPr lang="en-US" sz="2000" dirty="0"/>
              <a:t>Handsome they may be, and kind, </a:t>
            </a:r>
            <a:br>
              <a:rPr lang="en-US" sz="2000" dirty="0"/>
            </a:br>
            <a:r>
              <a:rPr lang="en-US" sz="2000" dirty="0"/>
              <a:t>Gay, or charming never mind! </a:t>
            </a:r>
            <a:br>
              <a:rPr lang="en-US" sz="2000" dirty="0"/>
            </a:br>
            <a:r>
              <a:rPr lang="en-US" sz="2000" dirty="0"/>
              <a:t>Now, as then, ‘tis simple truth— </a:t>
            </a:r>
            <a:br>
              <a:rPr lang="en-US" sz="2000" dirty="0"/>
            </a:br>
            <a:r>
              <a:rPr lang="en-US" sz="2000" dirty="0"/>
              <a:t>Sweetest tongue has sharpest tooth! </a:t>
            </a:r>
            <a:endParaRPr lang="en-US" dirty="0">
              <a:solidFill>
                <a:srgbClr val="F79646"/>
              </a:solidFill>
            </a:endParaRPr>
          </a:p>
        </p:txBody>
      </p:sp>
    </p:spTree>
    <p:extLst>
      <p:ext uri="{BB962C8B-B14F-4D97-AF65-F5344CB8AC3E}">
        <p14:creationId xmlns:p14="http://schemas.microsoft.com/office/powerpoint/2010/main" val="2794167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Myth 4: Fairy tales always have an explicit moral. </a:t>
            </a:r>
            <a:endParaRPr lang="en-US" sz="3000" dirty="0"/>
          </a:p>
        </p:txBody>
      </p:sp>
      <p:sp>
        <p:nvSpPr>
          <p:cNvPr id="3" name="Content Placeholder 2"/>
          <p:cNvSpPr>
            <a:spLocks noGrp="1"/>
          </p:cNvSpPr>
          <p:nvPr>
            <p:ph idx="1"/>
          </p:nvPr>
        </p:nvSpPr>
        <p:spPr/>
        <p:txBody>
          <a:bodyPr>
            <a:normAutofit/>
          </a:bodyPr>
          <a:lstStyle/>
          <a:p>
            <a:pPr marL="0" indent="0">
              <a:buNone/>
            </a:pPr>
            <a:r>
              <a:rPr lang="en-US" dirty="0" smtClean="0">
                <a:solidFill>
                  <a:srgbClr val="F79646"/>
                </a:solidFill>
              </a:rPr>
              <a:t>Sometimes they don’t, as in this other tale collected by the Brothers Grimm: </a:t>
            </a:r>
          </a:p>
          <a:p>
            <a:pPr marL="0" indent="0">
              <a:buNone/>
            </a:pPr>
            <a:endParaRPr lang="en-US" sz="2400" dirty="0">
              <a:solidFill>
                <a:srgbClr val="F79646"/>
              </a:solidFill>
            </a:endParaRPr>
          </a:p>
          <a:p>
            <a:pPr marL="0" indent="0">
              <a:buNone/>
            </a:pPr>
            <a:r>
              <a:rPr lang="en-US" sz="2400" dirty="0" smtClean="0">
                <a:solidFill>
                  <a:srgbClr val="FF0000"/>
                </a:solidFill>
              </a:rPr>
              <a:t>“How Some Children Played at Slaughtering”</a:t>
            </a:r>
          </a:p>
        </p:txBody>
      </p:sp>
      <p:pic>
        <p:nvPicPr>
          <p:cNvPr id="4" name="Picture 3"/>
          <p:cNvPicPr>
            <a:picLocks noChangeAspect="1"/>
          </p:cNvPicPr>
          <p:nvPr/>
        </p:nvPicPr>
        <p:blipFill>
          <a:blip r:embed="rId2"/>
          <a:stretch>
            <a:fillRect/>
          </a:stretch>
        </p:blipFill>
        <p:spPr>
          <a:xfrm>
            <a:off x="3937000" y="3733800"/>
            <a:ext cx="5207000" cy="3124200"/>
          </a:xfrm>
          <a:prstGeom prst="rect">
            <a:avLst/>
          </a:prstGeom>
        </p:spPr>
      </p:pic>
    </p:spTree>
    <p:extLst>
      <p:ext uri="{BB962C8B-B14F-4D97-AF65-F5344CB8AC3E}">
        <p14:creationId xmlns:p14="http://schemas.microsoft.com/office/powerpoint/2010/main" val="1460217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Signal Question</a:t>
            </a:r>
            <a:endParaRPr lang="en-US" dirty="0">
              <a:solidFill>
                <a:srgbClr val="F79646"/>
              </a:solidFill>
            </a:endParaRPr>
          </a:p>
        </p:txBody>
      </p:sp>
      <p:sp>
        <p:nvSpPr>
          <p:cNvPr id="3" name="Content Placeholder 2"/>
          <p:cNvSpPr>
            <a:spLocks noGrp="1"/>
          </p:cNvSpPr>
          <p:nvPr>
            <p:ph idx="1"/>
          </p:nvPr>
        </p:nvSpPr>
        <p:spPr/>
        <p:txBody>
          <a:bodyPr>
            <a:normAutofit/>
          </a:bodyPr>
          <a:lstStyle/>
          <a:p>
            <a:pPr marL="0" indent="0">
              <a:buNone/>
            </a:pPr>
            <a:r>
              <a:rPr lang="en-US" dirty="0" smtClean="0"/>
              <a:t>If there is a ‘monster’ in “Little Red Cap,” it’s obviously the wolf: what does he represent? What other possible symbols do you find in the tale? What might they represent, or how might they contribute to the message or moral of the story?</a:t>
            </a:r>
          </a:p>
          <a:p>
            <a:pPr marL="0" indent="0">
              <a:buNone/>
            </a:pPr>
            <a:endParaRPr lang="en-US" dirty="0" smtClean="0">
              <a:solidFill>
                <a:srgbClr val="FFFF00"/>
              </a:solidFill>
            </a:endParaRPr>
          </a:p>
          <a:p>
            <a:pPr marL="0" indent="0">
              <a:buNone/>
            </a:pPr>
            <a:r>
              <a:rPr lang="en-US" dirty="0" smtClean="0">
                <a:solidFill>
                  <a:srgbClr val="FFFF00"/>
                </a:solidFill>
              </a:rPr>
              <a:t>Write/reflect for about five minutes. </a:t>
            </a:r>
            <a:endParaRPr lang="en-US" dirty="0">
              <a:solidFill>
                <a:srgbClr val="FFFF00"/>
              </a:solidFill>
            </a:endParaRPr>
          </a:p>
        </p:txBody>
      </p:sp>
    </p:spTree>
    <p:extLst>
      <p:ext uri="{BB962C8B-B14F-4D97-AF65-F5344CB8AC3E}">
        <p14:creationId xmlns:p14="http://schemas.microsoft.com/office/powerpoint/2010/main" val="27408020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rPr>
              <a:t>Brainstorming</a:t>
            </a:r>
            <a:endParaRPr lang="en-US" dirty="0">
              <a:solidFill>
                <a:schemeClr val="accent6"/>
              </a:solidFill>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Working on your own, compile a list of all the fairy-tale ‘monsters’ you can think of. </a:t>
            </a:r>
          </a:p>
          <a:p>
            <a:pPr marL="514350" indent="-514350">
              <a:buFont typeface="+mj-lt"/>
              <a:buAutoNum type="arabicPeriod"/>
            </a:pPr>
            <a:r>
              <a:rPr lang="en-US" dirty="0" smtClean="0"/>
              <a:t>Working with a partner or small group, observe and speculate: </a:t>
            </a:r>
          </a:p>
          <a:p>
            <a:pPr marL="914400" lvl="1" indent="-514350"/>
            <a:r>
              <a:rPr lang="en-US" dirty="0" smtClean="0"/>
              <a:t>What do these monsters have in common? </a:t>
            </a:r>
          </a:p>
          <a:p>
            <a:pPr marL="914400" lvl="1" indent="-514350"/>
            <a:r>
              <a:rPr lang="en-US" dirty="0" smtClean="0"/>
              <a:t>What is their function in the story? </a:t>
            </a:r>
          </a:p>
          <a:p>
            <a:pPr marL="914400" lvl="1" indent="-514350"/>
            <a:r>
              <a:rPr lang="en-US" dirty="0" smtClean="0"/>
              <a:t>What do these monsters tell you about the genre of the fairy tale? </a:t>
            </a:r>
            <a:endParaRPr lang="en-US" dirty="0"/>
          </a:p>
        </p:txBody>
      </p:sp>
    </p:spTree>
    <p:extLst>
      <p:ext uri="{BB962C8B-B14F-4D97-AF65-F5344CB8AC3E}">
        <p14:creationId xmlns:p14="http://schemas.microsoft.com/office/powerpoint/2010/main" val="117872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“Little Red Cap” (Red Riding Hood)</a:t>
            </a:r>
            <a:endParaRPr lang="en-US" dirty="0"/>
          </a:p>
        </p:txBody>
      </p:sp>
      <p:sp>
        <p:nvSpPr>
          <p:cNvPr id="3" name="Content Placeholder 2"/>
          <p:cNvSpPr>
            <a:spLocks noGrp="1"/>
          </p:cNvSpPr>
          <p:nvPr>
            <p:ph idx="1"/>
          </p:nvPr>
        </p:nvSpPr>
        <p:spPr>
          <a:xfrm>
            <a:off x="457200" y="1600201"/>
            <a:ext cx="8229600" cy="3008086"/>
          </a:xfrm>
        </p:spPr>
        <p:txBody>
          <a:bodyPr numCol="2">
            <a:normAutofit/>
          </a:bodyPr>
          <a:lstStyle/>
          <a:p>
            <a:r>
              <a:rPr lang="en-US" dirty="0" smtClean="0"/>
              <a:t>Potential “symbols”:</a:t>
            </a:r>
          </a:p>
          <a:p>
            <a:pPr lvl="1"/>
            <a:r>
              <a:rPr lang="en-US" dirty="0" smtClean="0">
                <a:solidFill>
                  <a:schemeClr val="accent6"/>
                </a:solidFill>
              </a:rPr>
              <a:t>The girl herself</a:t>
            </a:r>
          </a:p>
          <a:p>
            <a:pPr lvl="1"/>
            <a:r>
              <a:rPr lang="en-US" dirty="0" smtClean="0">
                <a:solidFill>
                  <a:schemeClr val="accent6"/>
                </a:solidFill>
              </a:rPr>
              <a:t>Wolf</a:t>
            </a:r>
          </a:p>
          <a:p>
            <a:pPr lvl="1"/>
            <a:r>
              <a:rPr lang="en-US" dirty="0" smtClean="0">
                <a:solidFill>
                  <a:schemeClr val="accent6"/>
                </a:solidFill>
              </a:rPr>
              <a:t>Granny</a:t>
            </a:r>
          </a:p>
          <a:p>
            <a:pPr lvl="1"/>
            <a:r>
              <a:rPr lang="en-US" dirty="0" smtClean="0">
                <a:solidFill>
                  <a:schemeClr val="accent6"/>
                </a:solidFill>
              </a:rPr>
              <a:t>Forest</a:t>
            </a:r>
          </a:p>
          <a:p>
            <a:pPr lvl="1"/>
            <a:endParaRPr lang="en-US" dirty="0" smtClean="0">
              <a:solidFill>
                <a:schemeClr val="accent6"/>
              </a:solidFill>
            </a:endParaRPr>
          </a:p>
          <a:p>
            <a:pPr lvl="1"/>
            <a:r>
              <a:rPr lang="en-US" dirty="0" smtClean="0">
                <a:solidFill>
                  <a:schemeClr val="accent6"/>
                </a:solidFill>
              </a:rPr>
              <a:t>Path</a:t>
            </a:r>
          </a:p>
          <a:p>
            <a:pPr lvl="1"/>
            <a:r>
              <a:rPr lang="en-US" dirty="0" smtClean="0">
                <a:solidFill>
                  <a:schemeClr val="accent6"/>
                </a:solidFill>
              </a:rPr>
              <a:t>Mother</a:t>
            </a:r>
          </a:p>
          <a:p>
            <a:pPr lvl="1"/>
            <a:r>
              <a:rPr lang="en-US" dirty="0" smtClean="0">
                <a:solidFill>
                  <a:schemeClr val="accent6"/>
                </a:solidFill>
              </a:rPr>
              <a:t>Huntsman</a:t>
            </a:r>
          </a:p>
          <a:p>
            <a:pPr lvl="1"/>
            <a:r>
              <a:rPr lang="en-US" dirty="0" smtClean="0">
                <a:solidFill>
                  <a:schemeClr val="accent6"/>
                </a:solidFill>
              </a:rPr>
              <a:t>Home</a:t>
            </a:r>
            <a:endParaRPr lang="en-US" dirty="0">
              <a:solidFill>
                <a:schemeClr val="accent6"/>
              </a:solidFill>
            </a:endParaRPr>
          </a:p>
        </p:txBody>
      </p:sp>
    </p:spTree>
    <p:extLst>
      <p:ext uri="{BB962C8B-B14F-4D97-AF65-F5344CB8AC3E}">
        <p14:creationId xmlns:p14="http://schemas.microsoft.com/office/powerpoint/2010/main" val="10428534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2343"/>
            <a:ext cx="8229600" cy="5820228"/>
          </a:xfrm>
        </p:spPr>
        <p:txBody>
          <a:bodyPr>
            <a:normAutofit fontScale="92500"/>
          </a:bodyPr>
          <a:lstStyle/>
          <a:p>
            <a:pPr marL="0" indent="0">
              <a:buNone/>
            </a:pPr>
            <a:r>
              <a:rPr lang="en-US" dirty="0"/>
              <a:t>“The </a:t>
            </a:r>
            <a:r>
              <a:rPr lang="en-US" dirty="0" smtClean="0"/>
              <a:t>male… is [represented as] </a:t>
            </a:r>
            <a:r>
              <a:rPr lang="en-US" dirty="0"/>
              <a:t>all-important, split into two opposite forms: the dangerous seducer who, if given in to, turns into the destroyer of the good grandmother and the girl; and the </a:t>
            </a:r>
            <a:r>
              <a:rPr lang="en-US" dirty="0" smtClean="0"/>
              <a:t>hunter</a:t>
            </a:r>
            <a:r>
              <a:rPr lang="en-US" dirty="0"/>
              <a:t>, the responsible, strong, and rescuing father figure. It is as if LRC is trying to understand the contradictory nature of the male by experiencing all aspects of his personality: the selfish, asocial, violent, potentially destructive tenancies of the id (the wolf); and the unselfish, social, thoughtful, and protective propensities of the ego (the hunter). </a:t>
            </a:r>
            <a:r>
              <a:rPr lang="en-US" dirty="0" smtClean="0"/>
              <a:t>”</a:t>
            </a:r>
          </a:p>
          <a:p>
            <a:pPr marL="0" indent="0">
              <a:buNone/>
            </a:pPr>
            <a:r>
              <a:rPr lang="en-US" dirty="0"/>
              <a:t>	</a:t>
            </a:r>
            <a:r>
              <a:rPr lang="en-US" sz="3000" dirty="0" smtClean="0"/>
              <a:t>—Bruno Bettelheim, </a:t>
            </a:r>
            <a:r>
              <a:rPr lang="en-US" sz="3000" i="1" dirty="0" smtClean="0"/>
              <a:t>The Uses of Enchantment</a:t>
            </a:r>
            <a:endParaRPr lang="en-US" sz="3000" dirty="0"/>
          </a:p>
          <a:p>
            <a:pPr marL="0" indent="0">
              <a:buNone/>
            </a:pPr>
            <a:endParaRPr lang="en-US" dirty="0"/>
          </a:p>
        </p:txBody>
      </p:sp>
    </p:spTree>
    <p:extLst>
      <p:ext uri="{BB962C8B-B14F-4D97-AF65-F5344CB8AC3E}">
        <p14:creationId xmlns:p14="http://schemas.microsoft.com/office/powerpoint/2010/main" val="33581937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Signal Question</a:t>
            </a:r>
          </a:p>
        </p:txBody>
      </p:sp>
      <p:sp>
        <p:nvSpPr>
          <p:cNvPr id="3" name="Content Placeholder 2"/>
          <p:cNvSpPr>
            <a:spLocks noGrp="1"/>
          </p:cNvSpPr>
          <p:nvPr>
            <p:ph idx="1"/>
          </p:nvPr>
        </p:nvSpPr>
        <p:spPr/>
        <p:txBody>
          <a:bodyPr/>
          <a:lstStyle/>
          <a:p>
            <a:pPr marL="0" indent="0">
              <a:buNone/>
            </a:pPr>
            <a:r>
              <a:rPr lang="en-US" dirty="0" smtClean="0"/>
              <a:t>The two endings of Perrault’s and the </a:t>
            </a:r>
            <a:r>
              <a:rPr lang="en-US" dirty="0" err="1" smtClean="0"/>
              <a:t>Grimms</a:t>
            </a:r>
            <a:r>
              <a:rPr lang="en-US" dirty="0" smtClean="0"/>
              <a:t>’ versions of ‘Little Red Cap/Riding Hood’ are very different. How does the ending change the meaning of the tale? Does either one suggest a different interpretation of the Wolf and what he symbolizes? </a:t>
            </a:r>
            <a:endParaRPr lang="en-US" dirty="0"/>
          </a:p>
        </p:txBody>
      </p:sp>
    </p:spTree>
    <p:extLst>
      <p:ext uri="{BB962C8B-B14F-4D97-AF65-F5344CB8AC3E}">
        <p14:creationId xmlns:p14="http://schemas.microsoft.com/office/powerpoint/2010/main" val="1427000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We Will Ask</a:t>
            </a:r>
            <a:endParaRPr lang="en-US" dirty="0"/>
          </a:p>
        </p:txBody>
      </p:sp>
      <p:sp>
        <p:nvSpPr>
          <p:cNvPr id="3" name="Content Placeholder 2"/>
          <p:cNvSpPr>
            <a:spLocks noGrp="1"/>
          </p:cNvSpPr>
          <p:nvPr>
            <p:ph idx="1"/>
          </p:nvPr>
        </p:nvSpPr>
        <p:spPr/>
        <p:txBody>
          <a:bodyPr/>
          <a:lstStyle/>
          <a:p>
            <a:r>
              <a:rPr lang="en-US" dirty="0" smtClean="0">
                <a:solidFill>
                  <a:srgbClr val="F79646"/>
                </a:solidFill>
              </a:rPr>
              <a:t>What are “fairy tales” and “folk tales”? </a:t>
            </a:r>
          </a:p>
          <a:p>
            <a:r>
              <a:rPr lang="en-US" dirty="0" smtClean="0">
                <a:solidFill>
                  <a:srgbClr val="F79646"/>
                </a:solidFill>
              </a:rPr>
              <a:t>Why do we read or listen to (or write or tell) them? </a:t>
            </a:r>
          </a:p>
          <a:p>
            <a:r>
              <a:rPr lang="en-US" dirty="0" smtClean="0">
                <a:solidFill>
                  <a:srgbClr val="F79646"/>
                </a:solidFill>
              </a:rPr>
              <a:t>How do we study them?</a:t>
            </a:r>
            <a:endParaRPr lang="en-US" dirty="0">
              <a:solidFill>
                <a:srgbClr val="F79646"/>
              </a:solidFill>
            </a:endParaRPr>
          </a:p>
        </p:txBody>
      </p:sp>
    </p:spTree>
    <p:extLst>
      <p:ext uri="{BB962C8B-B14F-4D97-AF65-F5344CB8AC3E}">
        <p14:creationId xmlns:p14="http://schemas.microsoft.com/office/powerpoint/2010/main" val="113518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the definition of a “fairy tale”? </a:t>
            </a:r>
            <a:endParaRPr lang="en-US" dirty="0"/>
          </a:p>
        </p:txBody>
      </p:sp>
      <p:sp>
        <p:nvSpPr>
          <p:cNvPr id="3" name="Content Placeholder 2"/>
          <p:cNvSpPr>
            <a:spLocks noGrp="1"/>
          </p:cNvSpPr>
          <p:nvPr>
            <p:ph idx="1"/>
          </p:nvPr>
        </p:nvSpPr>
        <p:spPr/>
        <p:txBody>
          <a:bodyPr/>
          <a:lstStyle/>
          <a:p>
            <a:r>
              <a:rPr lang="en-US" dirty="0" smtClean="0">
                <a:solidFill>
                  <a:schemeClr val="accent6"/>
                </a:solidFill>
              </a:rPr>
              <a:t>Merriam-Webster: </a:t>
            </a:r>
          </a:p>
          <a:p>
            <a:pPr marL="971550" lvl="1" indent="-514350">
              <a:buFont typeface="+mj-lt"/>
              <a:buAutoNum type="alphaLcPeriod"/>
            </a:pPr>
            <a:r>
              <a:rPr lang="en-US" dirty="0" smtClean="0"/>
              <a:t>“A simple children’s story involving fantastic forces and beings (as fairies, wizards, and goblins)”</a:t>
            </a:r>
          </a:p>
          <a:p>
            <a:pPr marL="971550" lvl="1" indent="-514350">
              <a:buFont typeface="+mj-lt"/>
              <a:buAutoNum type="alphaLcPeriod"/>
            </a:pPr>
            <a:r>
              <a:rPr lang="en-US" dirty="0" smtClean="0"/>
              <a:t>“A made-up story usually designed to mislead”</a:t>
            </a:r>
            <a:endParaRPr lang="en-US" dirty="0"/>
          </a:p>
        </p:txBody>
      </p:sp>
    </p:spTree>
    <p:extLst>
      <p:ext uri="{BB962C8B-B14F-4D97-AF65-F5344CB8AC3E}">
        <p14:creationId xmlns:p14="http://schemas.microsoft.com/office/powerpoint/2010/main" val="3289559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they called “fairy” tales? </a:t>
            </a:r>
            <a:endParaRPr lang="en-US" dirty="0"/>
          </a:p>
        </p:txBody>
      </p:sp>
      <p:sp>
        <p:nvSpPr>
          <p:cNvPr id="3" name="Content Placeholder 2"/>
          <p:cNvSpPr>
            <a:spLocks noGrp="1"/>
          </p:cNvSpPr>
          <p:nvPr>
            <p:ph idx="1"/>
          </p:nvPr>
        </p:nvSpPr>
        <p:spPr/>
        <p:txBody>
          <a:bodyPr/>
          <a:lstStyle/>
          <a:p>
            <a:r>
              <a:rPr lang="en-US" u="sng" dirty="0" smtClean="0"/>
              <a:t>Sometimes</a:t>
            </a:r>
            <a:r>
              <a:rPr lang="en-US" dirty="0" smtClean="0"/>
              <a:t>, they have fairies…</a:t>
            </a:r>
          </a:p>
          <a:p>
            <a:pPr marL="0" indent="0">
              <a:buNone/>
            </a:pPr>
            <a:endParaRPr lang="en-US" dirty="0"/>
          </a:p>
        </p:txBody>
      </p:sp>
      <p:pic>
        <p:nvPicPr>
          <p:cNvPr id="4" name="Picture 3"/>
          <p:cNvPicPr>
            <a:picLocks noChangeAspect="1"/>
          </p:cNvPicPr>
          <p:nvPr/>
        </p:nvPicPr>
        <p:blipFill>
          <a:blip r:embed="rId2"/>
          <a:stretch>
            <a:fillRect/>
          </a:stretch>
        </p:blipFill>
        <p:spPr>
          <a:xfrm>
            <a:off x="3526424" y="2510183"/>
            <a:ext cx="5160376" cy="3870282"/>
          </a:xfrm>
          <a:prstGeom prst="rect">
            <a:avLst/>
          </a:prstGeom>
        </p:spPr>
      </p:pic>
    </p:spTree>
    <p:extLst>
      <p:ext uri="{BB962C8B-B14F-4D97-AF65-F5344CB8AC3E}">
        <p14:creationId xmlns:p14="http://schemas.microsoft.com/office/powerpoint/2010/main" val="38683542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40277"/>
          </a:xfrm>
        </p:spPr>
        <p:txBody>
          <a:bodyPr>
            <a:normAutofit lnSpcReduction="10000"/>
          </a:bodyPr>
          <a:lstStyle/>
          <a:p>
            <a:endParaRPr lang="en-US" u="sng" dirty="0" smtClean="0"/>
          </a:p>
          <a:p>
            <a:endParaRPr lang="en-US" u="sng" dirty="0"/>
          </a:p>
          <a:p>
            <a:endParaRPr lang="en-US" u="sng" dirty="0" smtClean="0"/>
          </a:p>
          <a:p>
            <a:endParaRPr lang="en-US" u="sng" dirty="0"/>
          </a:p>
          <a:p>
            <a:endParaRPr lang="en-US" u="sng" dirty="0" smtClean="0"/>
          </a:p>
          <a:p>
            <a:endParaRPr lang="en-US" u="sng" dirty="0"/>
          </a:p>
          <a:p>
            <a:endParaRPr lang="en-US" u="sng" dirty="0" smtClean="0"/>
          </a:p>
          <a:p>
            <a:pPr marL="0" indent="0">
              <a:buNone/>
            </a:pPr>
            <a:endParaRPr lang="en-US" u="sng" dirty="0" smtClean="0"/>
          </a:p>
          <a:p>
            <a:pPr marL="0" indent="0">
              <a:buNone/>
            </a:pPr>
            <a:r>
              <a:rPr lang="en-US" u="sng" dirty="0" smtClean="0"/>
              <a:t>… however</a:t>
            </a:r>
            <a:r>
              <a:rPr lang="en-US" dirty="0" smtClean="0"/>
              <a:t>, not all fairies are created equal!</a:t>
            </a:r>
          </a:p>
          <a:p>
            <a:pPr marL="0" indent="0">
              <a:buNone/>
            </a:pPr>
            <a:endParaRPr lang="en-US" dirty="0"/>
          </a:p>
        </p:txBody>
      </p:sp>
      <p:pic>
        <p:nvPicPr>
          <p:cNvPr id="5" name="Picture 4"/>
          <p:cNvPicPr>
            <a:picLocks noChangeAspect="1"/>
          </p:cNvPicPr>
          <p:nvPr/>
        </p:nvPicPr>
        <p:blipFill>
          <a:blip r:embed="rId2"/>
          <a:stretch>
            <a:fillRect/>
          </a:stretch>
        </p:blipFill>
        <p:spPr>
          <a:xfrm>
            <a:off x="625517" y="660809"/>
            <a:ext cx="3687987" cy="2507425"/>
          </a:xfrm>
          <a:prstGeom prst="rect">
            <a:avLst/>
          </a:prstGeom>
        </p:spPr>
      </p:pic>
      <p:pic>
        <p:nvPicPr>
          <p:cNvPr id="6" name="Picture 5"/>
          <p:cNvPicPr>
            <a:picLocks noChangeAspect="1"/>
          </p:cNvPicPr>
          <p:nvPr/>
        </p:nvPicPr>
        <p:blipFill>
          <a:blip r:embed="rId3"/>
          <a:stretch>
            <a:fillRect/>
          </a:stretch>
        </p:blipFill>
        <p:spPr>
          <a:xfrm>
            <a:off x="4313503" y="660809"/>
            <a:ext cx="3753631" cy="2507425"/>
          </a:xfrm>
          <a:prstGeom prst="rect">
            <a:avLst/>
          </a:prstGeom>
        </p:spPr>
      </p:pic>
      <p:pic>
        <p:nvPicPr>
          <p:cNvPr id="7" name="Picture 6"/>
          <p:cNvPicPr>
            <a:picLocks noChangeAspect="1"/>
          </p:cNvPicPr>
          <p:nvPr/>
        </p:nvPicPr>
        <p:blipFill>
          <a:blip r:embed="rId4"/>
          <a:stretch>
            <a:fillRect/>
          </a:stretch>
        </p:blipFill>
        <p:spPr>
          <a:xfrm>
            <a:off x="625516" y="3168234"/>
            <a:ext cx="3687987" cy="2701032"/>
          </a:xfrm>
          <a:prstGeom prst="rect">
            <a:avLst/>
          </a:prstGeom>
        </p:spPr>
      </p:pic>
      <p:pic>
        <p:nvPicPr>
          <p:cNvPr id="8" name="Picture 7"/>
          <p:cNvPicPr>
            <a:picLocks noChangeAspect="1"/>
          </p:cNvPicPr>
          <p:nvPr/>
        </p:nvPicPr>
        <p:blipFill>
          <a:blip r:embed="rId5"/>
          <a:stretch>
            <a:fillRect/>
          </a:stretch>
        </p:blipFill>
        <p:spPr>
          <a:xfrm>
            <a:off x="4313503" y="3168233"/>
            <a:ext cx="4462981" cy="2512181"/>
          </a:xfrm>
          <a:prstGeom prst="rect">
            <a:avLst/>
          </a:prstGeom>
        </p:spPr>
      </p:pic>
    </p:spTree>
    <p:extLst>
      <p:ext uri="{BB962C8B-B14F-4D97-AF65-F5344CB8AC3E}">
        <p14:creationId xmlns:p14="http://schemas.microsoft.com/office/powerpoint/2010/main" val="12943731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term “fairy” could refer to: </a:t>
            </a:r>
            <a:endParaRPr lang="en-US" dirty="0"/>
          </a:p>
        </p:txBody>
      </p:sp>
      <p:sp>
        <p:nvSpPr>
          <p:cNvPr id="3" name="Content Placeholder 2"/>
          <p:cNvSpPr>
            <a:spLocks noGrp="1"/>
          </p:cNvSpPr>
          <p:nvPr>
            <p:ph idx="1"/>
          </p:nvPr>
        </p:nvSpPr>
        <p:spPr/>
        <p:txBody>
          <a:bodyPr numCol="2">
            <a:normAutofit/>
          </a:bodyPr>
          <a:lstStyle/>
          <a:p>
            <a:r>
              <a:rPr lang="en-US" dirty="0" smtClean="0"/>
              <a:t>Small humanoids</a:t>
            </a:r>
          </a:p>
          <a:p>
            <a:r>
              <a:rPr lang="en-US" dirty="0" smtClean="0"/>
              <a:t>Winged beings</a:t>
            </a:r>
          </a:p>
          <a:p>
            <a:r>
              <a:rPr lang="en-US" dirty="0" smtClean="0"/>
              <a:t>Gnomes</a:t>
            </a:r>
          </a:p>
          <a:p>
            <a:r>
              <a:rPr lang="en-US" dirty="0" smtClean="0"/>
              <a:t>Trolls</a:t>
            </a:r>
          </a:p>
          <a:p>
            <a:r>
              <a:rPr lang="en-US" dirty="0" smtClean="0"/>
              <a:t>Goblins</a:t>
            </a:r>
          </a:p>
          <a:p>
            <a:r>
              <a:rPr lang="en-US" dirty="0" smtClean="0"/>
              <a:t>Demons</a:t>
            </a:r>
          </a:p>
          <a:p>
            <a:r>
              <a:rPr lang="en-US" dirty="0" smtClean="0"/>
              <a:t>Sprites</a:t>
            </a:r>
          </a:p>
          <a:p>
            <a:r>
              <a:rPr lang="en-US" dirty="0" smtClean="0"/>
              <a:t>Spirits</a:t>
            </a:r>
          </a:p>
          <a:p>
            <a:r>
              <a:rPr lang="en-US" dirty="0" smtClean="0"/>
              <a:t>Angels</a:t>
            </a:r>
          </a:p>
          <a:p>
            <a:r>
              <a:rPr lang="en-US" dirty="0" smtClean="0"/>
              <a:t>Witches</a:t>
            </a:r>
          </a:p>
          <a:p>
            <a:r>
              <a:rPr lang="en-US" dirty="0" smtClean="0"/>
              <a:t>Enchanted (adj.)</a:t>
            </a:r>
          </a:p>
          <a:p>
            <a:r>
              <a:rPr lang="en-US" dirty="0" smtClean="0"/>
              <a:t>Magical (adj.)</a:t>
            </a:r>
            <a:endParaRPr lang="en-US" dirty="0"/>
          </a:p>
        </p:txBody>
      </p:sp>
      <p:pic>
        <p:nvPicPr>
          <p:cNvPr id="4" name="Picture 3"/>
          <p:cNvPicPr>
            <a:picLocks noChangeAspect="1"/>
          </p:cNvPicPr>
          <p:nvPr/>
        </p:nvPicPr>
        <p:blipFill>
          <a:blip r:embed="rId3"/>
          <a:stretch>
            <a:fillRect/>
          </a:stretch>
        </p:blipFill>
        <p:spPr>
          <a:xfrm>
            <a:off x="5980163" y="4699040"/>
            <a:ext cx="2990081" cy="2003355"/>
          </a:xfrm>
          <a:prstGeom prst="rect">
            <a:avLst/>
          </a:prstGeom>
        </p:spPr>
      </p:pic>
    </p:spTree>
    <p:extLst>
      <p:ext uri="{BB962C8B-B14F-4D97-AF65-F5344CB8AC3E}">
        <p14:creationId xmlns:p14="http://schemas.microsoft.com/office/powerpoint/2010/main" val="15931723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and Form of Fairy Tale</a:t>
            </a:r>
            <a:endParaRPr lang="en-US" dirty="0"/>
          </a:p>
        </p:txBody>
      </p:sp>
      <p:sp>
        <p:nvSpPr>
          <p:cNvPr id="8" name="Content Placeholder 7"/>
          <p:cNvSpPr>
            <a:spLocks noGrp="1"/>
          </p:cNvSpPr>
          <p:nvPr>
            <p:ph idx="1"/>
          </p:nvPr>
        </p:nvSpPr>
        <p:spPr/>
        <p:txBody>
          <a:bodyPr>
            <a:normAutofit fontScale="77500" lnSpcReduction="20000"/>
          </a:bodyPr>
          <a:lstStyle/>
          <a:p>
            <a:pPr marL="0" indent="0">
              <a:buNone/>
            </a:pPr>
            <a:r>
              <a:rPr lang="en-US" b="1" dirty="0" smtClean="0"/>
              <a:t>Charles Perrault (1628-1703)</a:t>
            </a:r>
          </a:p>
          <a:p>
            <a:pPr marL="0" indent="0">
              <a:buNone/>
            </a:pPr>
            <a:endParaRPr lang="en-US" i="1" dirty="0" smtClean="0"/>
          </a:p>
          <a:p>
            <a:pPr marL="0" indent="0">
              <a:buNone/>
            </a:pPr>
            <a:r>
              <a:rPr lang="en-US" i="1" dirty="0" err="1" smtClean="0">
                <a:solidFill>
                  <a:schemeClr val="accent2"/>
                </a:solidFill>
              </a:rPr>
              <a:t>Histoires</a:t>
            </a:r>
            <a:r>
              <a:rPr lang="en-US" i="1" dirty="0" smtClean="0">
                <a:solidFill>
                  <a:schemeClr val="accent2"/>
                </a:solidFill>
              </a:rPr>
              <a:t> </a:t>
            </a:r>
            <a:r>
              <a:rPr lang="en-US" i="1" dirty="0" err="1" smtClean="0">
                <a:solidFill>
                  <a:schemeClr val="accent2"/>
                </a:solidFill>
              </a:rPr>
              <a:t>ou</a:t>
            </a:r>
            <a:r>
              <a:rPr lang="en-US" i="1" dirty="0" smtClean="0">
                <a:solidFill>
                  <a:schemeClr val="accent2"/>
                </a:solidFill>
              </a:rPr>
              <a:t> </a:t>
            </a:r>
            <a:r>
              <a:rPr lang="en-US" i="1" dirty="0" err="1" smtClean="0">
                <a:solidFill>
                  <a:schemeClr val="accent2"/>
                </a:solidFill>
              </a:rPr>
              <a:t>contes</a:t>
            </a:r>
            <a:r>
              <a:rPr lang="en-US" i="1" dirty="0" smtClean="0">
                <a:solidFill>
                  <a:schemeClr val="accent2"/>
                </a:solidFill>
              </a:rPr>
              <a:t> du temps passé </a:t>
            </a:r>
            <a:r>
              <a:rPr lang="en-US" dirty="0" smtClean="0">
                <a:solidFill>
                  <a:schemeClr val="accent2"/>
                </a:solidFill>
              </a:rPr>
              <a:t>(1697)</a:t>
            </a:r>
            <a:endParaRPr lang="en-US" i="1" dirty="0" smtClean="0">
              <a:solidFill>
                <a:schemeClr val="accent2"/>
              </a:solidFill>
            </a:endParaRPr>
          </a:p>
          <a:p>
            <a:pPr marL="0" indent="0">
              <a:buNone/>
            </a:pPr>
            <a:r>
              <a:rPr lang="en-US" i="1" dirty="0" smtClean="0">
                <a:solidFill>
                  <a:schemeClr val="accent2"/>
                </a:solidFill>
              </a:rPr>
              <a:t>[Tales and Stories of the Past with Morals]</a:t>
            </a:r>
          </a:p>
          <a:p>
            <a:pPr marL="0" indent="0">
              <a:buNone/>
            </a:pPr>
            <a:endParaRPr lang="en-US" dirty="0" smtClean="0"/>
          </a:p>
          <a:p>
            <a:pPr marL="0" indent="0">
              <a:buNone/>
            </a:pPr>
            <a:r>
              <a:rPr lang="en-US" dirty="0" smtClean="0"/>
              <a:t>Best known tales include: </a:t>
            </a:r>
          </a:p>
          <a:p>
            <a:r>
              <a:rPr lang="en-US" dirty="0" smtClean="0">
                <a:solidFill>
                  <a:schemeClr val="accent6"/>
                </a:solidFill>
              </a:rPr>
              <a:t>Little Red Riding Hood</a:t>
            </a:r>
          </a:p>
          <a:p>
            <a:r>
              <a:rPr lang="en-US" dirty="0" smtClean="0">
                <a:solidFill>
                  <a:schemeClr val="accent6"/>
                </a:solidFill>
              </a:rPr>
              <a:t>Cinderella</a:t>
            </a:r>
            <a:endParaRPr lang="en-US" dirty="0">
              <a:solidFill>
                <a:schemeClr val="accent6"/>
              </a:solidFill>
            </a:endParaRPr>
          </a:p>
          <a:p>
            <a:r>
              <a:rPr lang="en-US" dirty="0" smtClean="0">
                <a:solidFill>
                  <a:schemeClr val="accent6"/>
                </a:solidFill>
              </a:rPr>
              <a:t>Puss in Boots</a:t>
            </a:r>
          </a:p>
          <a:p>
            <a:r>
              <a:rPr lang="en-US" dirty="0" smtClean="0">
                <a:solidFill>
                  <a:schemeClr val="accent6"/>
                </a:solidFill>
              </a:rPr>
              <a:t>The Sleeping Beauty</a:t>
            </a:r>
          </a:p>
          <a:p>
            <a:r>
              <a:rPr lang="en-US" dirty="0" smtClean="0">
                <a:solidFill>
                  <a:schemeClr val="accent6"/>
                </a:solidFill>
              </a:rPr>
              <a:t>Bluebeard</a:t>
            </a:r>
          </a:p>
        </p:txBody>
      </p:sp>
      <p:pic>
        <p:nvPicPr>
          <p:cNvPr id="9" name="Picture 8"/>
          <p:cNvPicPr>
            <a:picLocks noChangeAspect="1"/>
          </p:cNvPicPr>
          <p:nvPr/>
        </p:nvPicPr>
        <p:blipFill>
          <a:blip r:embed="rId2"/>
          <a:stretch>
            <a:fillRect/>
          </a:stretch>
        </p:blipFill>
        <p:spPr>
          <a:xfrm>
            <a:off x="6063482" y="3001543"/>
            <a:ext cx="2211465" cy="3528933"/>
          </a:xfrm>
          <a:prstGeom prst="rect">
            <a:avLst/>
          </a:prstGeom>
        </p:spPr>
      </p:pic>
    </p:spTree>
    <p:extLst>
      <p:ext uri="{BB962C8B-B14F-4D97-AF65-F5344CB8AC3E}">
        <p14:creationId xmlns:p14="http://schemas.microsoft.com/office/powerpoint/2010/main" val="83158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Effect transition="in" filter="fade">
                                      <p:cBhvr>
                                        <p:cTn id="7" dur="500"/>
                                        <p:tgtEl>
                                          <p:spTgt spid="8">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7" end="7"/>
                                            </p:txEl>
                                          </p:spTgt>
                                        </p:tgtEl>
                                        <p:attrNameLst>
                                          <p:attrName>style.visibility</p:attrName>
                                        </p:attrNameLst>
                                      </p:cBhvr>
                                      <p:to>
                                        <p:strVal val="visible"/>
                                      </p:to>
                                    </p:set>
                                    <p:animEffect transition="in" filter="fade">
                                      <p:cBhvr>
                                        <p:cTn id="12" dur="500"/>
                                        <p:tgtEl>
                                          <p:spTgt spid="8">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animEffect transition="in" filter="fade">
                                      <p:cBhvr>
                                        <p:cTn id="17" dur="500"/>
                                        <p:tgtEl>
                                          <p:spTgt spid="8">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9" end="9"/>
                                            </p:txEl>
                                          </p:spTgt>
                                        </p:tgtEl>
                                        <p:attrNameLst>
                                          <p:attrName>style.visibility</p:attrName>
                                        </p:attrNameLst>
                                      </p:cBhvr>
                                      <p:to>
                                        <p:strVal val="visible"/>
                                      </p:to>
                                    </p:set>
                                    <p:animEffect transition="in" filter="fade">
                                      <p:cBhvr>
                                        <p:cTn id="22" dur="500"/>
                                        <p:tgtEl>
                                          <p:spTgt spid="8">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animEffect transition="in" filter="fade">
                                      <p:cBhvr>
                                        <p:cTn id="2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and Form of Fairy Tale</a:t>
            </a:r>
            <a:endParaRPr lang="en-US" dirty="0"/>
          </a:p>
        </p:txBody>
      </p:sp>
      <p:sp>
        <p:nvSpPr>
          <p:cNvPr id="8" name="Content Placeholder 7"/>
          <p:cNvSpPr>
            <a:spLocks noGrp="1"/>
          </p:cNvSpPr>
          <p:nvPr>
            <p:ph idx="1"/>
          </p:nvPr>
        </p:nvSpPr>
        <p:spPr/>
        <p:txBody>
          <a:bodyPr>
            <a:normAutofit lnSpcReduction="10000"/>
          </a:bodyPr>
          <a:lstStyle/>
          <a:p>
            <a:pPr marL="0" indent="0">
              <a:buNone/>
            </a:pPr>
            <a:r>
              <a:rPr lang="en-US" sz="2500" b="1" dirty="0" smtClean="0"/>
              <a:t>Charles Perrault (1628-1703) </a:t>
            </a:r>
          </a:p>
          <a:p>
            <a:pPr marL="0" indent="0">
              <a:buNone/>
            </a:pPr>
            <a:endParaRPr lang="en-US" sz="2500" b="1" i="1" dirty="0"/>
          </a:p>
          <a:p>
            <a:pPr marL="0" indent="0">
              <a:buNone/>
            </a:pPr>
            <a:r>
              <a:rPr lang="en-US" sz="2500" i="1" dirty="0" err="1" smtClean="0"/>
              <a:t>Histoires</a:t>
            </a:r>
            <a:r>
              <a:rPr lang="en-US" sz="2500" i="1" dirty="0" smtClean="0"/>
              <a:t> </a:t>
            </a:r>
            <a:r>
              <a:rPr lang="en-US" sz="2500" i="1" dirty="0" err="1" smtClean="0"/>
              <a:t>ou</a:t>
            </a:r>
            <a:r>
              <a:rPr lang="en-US" sz="2500" i="1" dirty="0" smtClean="0"/>
              <a:t> </a:t>
            </a:r>
            <a:r>
              <a:rPr lang="en-US" sz="2500" i="1" dirty="0" err="1" smtClean="0"/>
              <a:t>contes</a:t>
            </a:r>
            <a:r>
              <a:rPr lang="en-US" sz="2500" i="1" dirty="0" smtClean="0"/>
              <a:t> du temps passé </a:t>
            </a:r>
            <a:r>
              <a:rPr lang="en-US" sz="2500" dirty="0" smtClean="0"/>
              <a:t>(1697)</a:t>
            </a:r>
            <a:r>
              <a:rPr lang="en-US" sz="2500" i="1" dirty="0"/>
              <a:t> </a:t>
            </a:r>
            <a:endParaRPr lang="en-US" sz="2500" i="1" dirty="0" smtClean="0"/>
          </a:p>
          <a:p>
            <a:pPr marL="0" indent="0">
              <a:buNone/>
            </a:pPr>
            <a:r>
              <a:rPr lang="en-US" sz="2500" i="1" dirty="0" smtClean="0"/>
              <a:t>[Tales and Stories of the Past with Morals]</a:t>
            </a:r>
          </a:p>
          <a:p>
            <a:pPr marL="0" indent="0">
              <a:buNone/>
            </a:pPr>
            <a:endParaRPr lang="en-US" sz="2500" dirty="0" smtClean="0"/>
          </a:p>
          <a:p>
            <a:r>
              <a:rPr lang="en-US" sz="2200" dirty="0" smtClean="0"/>
              <a:t>Included explicit morals at the end of each tale</a:t>
            </a:r>
          </a:p>
          <a:p>
            <a:pPr lvl="1"/>
            <a:r>
              <a:rPr lang="en-US" sz="1800" dirty="0" smtClean="0"/>
              <a:t>E.g., at the end of “Little Red Riding Hood”: </a:t>
            </a:r>
          </a:p>
          <a:p>
            <a:pPr marL="914400" lvl="2" indent="0">
              <a:buNone/>
            </a:pPr>
            <a:endParaRPr lang="en-US" sz="1800" dirty="0" smtClean="0"/>
          </a:p>
          <a:p>
            <a:pPr marL="914400" lvl="2" indent="0">
              <a:buNone/>
            </a:pPr>
            <a:r>
              <a:rPr lang="en-US" sz="1800" dirty="0" smtClean="0"/>
              <a:t>Little girls, this seems to say</a:t>
            </a:r>
          </a:p>
          <a:p>
            <a:pPr marL="914400" lvl="2" indent="0">
              <a:buNone/>
            </a:pPr>
            <a:r>
              <a:rPr lang="en-US" sz="1800" dirty="0" smtClean="0"/>
              <a:t>Never stop upon your way. </a:t>
            </a:r>
          </a:p>
          <a:p>
            <a:pPr marL="914400" lvl="2" indent="0">
              <a:buNone/>
            </a:pPr>
            <a:r>
              <a:rPr lang="en-US" sz="1800" dirty="0" smtClean="0"/>
              <a:t>Never trust a stranger-friend; </a:t>
            </a:r>
          </a:p>
          <a:p>
            <a:pPr marL="914400" lvl="2" indent="0">
              <a:buNone/>
            </a:pPr>
            <a:r>
              <a:rPr lang="en-US" sz="1800" dirty="0" smtClean="0"/>
              <a:t>No one knows where it will end. </a:t>
            </a:r>
          </a:p>
        </p:txBody>
      </p:sp>
      <p:pic>
        <p:nvPicPr>
          <p:cNvPr id="3" name="Picture 2"/>
          <p:cNvPicPr>
            <a:picLocks noChangeAspect="1"/>
          </p:cNvPicPr>
          <p:nvPr/>
        </p:nvPicPr>
        <p:blipFill>
          <a:blip r:embed="rId2"/>
          <a:stretch>
            <a:fillRect/>
          </a:stretch>
        </p:blipFill>
        <p:spPr>
          <a:xfrm>
            <a:off x="6732779" y="4054444"/>
            <a:ext cx="1637450" cy="2442298"/>
          </a:xfrm>
          <a:prstGeom prst="rect">
            <a:avLst/>
          </a:prstGeom>
        </p:spPr>
      </p:pic>
    </p:spTree>
    <p:extLst>
      <p:ext uri="{BB962C8B-B14F-4D97-AF65-F5344CB8AC3E}">
        <p14:creationId xmlns:p14="http://schemas.microsoft.com/office/powerpoint/2010/main" val="238177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Effect transition="in" filter="fade">
                                      <p:cBhvr>
                                        <p:cTn id="7" dur="500"/>
                                        <p:tgtEl>
                                          <p:spTgt spid="8">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9" end="9"/>
                                            </p:txEl>
                                          </p:spTgt>
                                        </p:tgtEl>
                                        <p:attrNameLst>
                                          <p:attrName>style.visibility</p:attrName>
                                        </p:attrNameLst>
                                      </p:cBhvr>
                                      <p:to>
                                        <p:strVal val="visible"/>
                                      </p:to>
                                    </p:set>
                                    <p:animEffect transition="in" filter="fade">
                                      <p:cBhvr>
                                        <p:cTn id="13" dur="500"/>
                                        <p:tgtEl>
                                          <p:spTgt spid="8">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10" end="10"/>
                                            </p:txEl>
                                          </p:spTgt>
                                        </p:tgtEl>
                                        <p:attrNameLst>
                                          <p:attrName>style.visibility</p:attrName>
                                        </p:attrNameLst>
                                      </p:cBhvr>
                                      <p:to>
                                        <p:strVal val="visible"/>
                                      </p:to>
                                    </p:set>
                                    <p:animEffect transition="in" filter="fade">
                                      <p:cBhvr>
                                        <p:cTn id="16" dur="500"/>
                                        <p:tgtEl>
                                          <p:spTgt spid="8">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11" end="11"/>
                                            </p:txEl>
                                          </p:spTgt>
                                        </p:tgtEl>
                                        <p:attrNameLst>
                                          <p:attrName>style.visibility</p:attrName>
                                        </p:attrNameLst>
                                      </p:cBhvr>
                                      <p:to>
                                        <p:strVal val="visible"/>
                                      </p:to>
                                    </p:set>
                                    <p:animEffect transition="in" filter="fade">
                                      <p:cBhvr>
                                        <p:cTn id="19" dur="500"/>
                                        <p:tgtEl>
                                          <p:spTgt spid="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LIDEGUID" val="9A5DFFCDEBB642A28495C73D007FE074"/>
  <p:tag name="AUTOOPENPOLL" val="False"/>
  <p:tag name="TYPE" val="TrueFalse"/>
  <p:tag name="TPSLIDEBULLETSTYLE" val="2"/>
  <p:tag name="TPQUESTIONXML" val="&lt;?xml version=&quot;1.0&quot; encoding=&quot;UTF-8&quot; standalone=&quot;yes&quot;?&gt;&lt;questionlist&gt;&lt;properties&gt;&lt;guid&gt;681947E0D33343DDB22E937F94A20F9C&lt;/guid&gt;&lt;date&gt;1/22/2015 01:13:06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A5DFFCDEBB642A28495C73D007FE074&lt;/guid&gt;&lt;repollguid&gt;09B94E985AF84AAC9E535B878B475474&lt;/repollguid&gt;&lt;sourceid&gt;8A5E44AA9CDF44BA9E006668A4028A86&lt;/sourceid&gt;&lt;questiontext&gt;The “Brothers Grimm” wrote most of the fairy tales in their well-known collection.&lt;/questiontext&gt;&lt;anonymous&gt;True&lt;/anonymous&gt;&lt;showresults&gt;True&lt;/showresults&gt;&lt;responsegrid&gt;0&lt;/responsegrid&gt;&lt;countdowntime&gt;30&lt;/countdowntime&gt;&lt;correctvalue&gt;1&lt;/correctvalue&gt;&lt;incorrectvalue&gt;0&lt;/incorrectvalue&gt;&lt;responselimit&gt;1&lt;/responselimit&gt;&lt;bulletstyle&gt;2&lt;/bulletstyle&gt;&lt;truefalse&gt;True&lt;/truefalse&gt;&lt;answers&gt;&lt;answer&gt;&lt;guid&gt;FF79125968384057A4E2257715B20C53&lt;/guid&gt;&lt;answertext&gt;True&lt;/answertext&gt;&lt;valuetype&gt;-1&lt;/valuetype&gt;&lt;/answer&gt;&lt;answer&gt;&lt;guid&gt;4FFD469D9EC645B59F66C309D25F46EA&lt;/guid&gt;&lt;answertext&gt;False&lt;/answertext&gt;&lt;valuetype&gt;1&lt;/valuetype&gt;&lt;/answer&gt;&lt;/answers&gt;&lt;/multichoice&gt;&lt;/questions&gt;&lt;/questionlist&gt;"/>
  <p:tag name="LIVECHARTING" val="False"/>
  <p:tag name="CHARTTYPE" val="0"/>
  <p:tag name="CHARTDEFINEDCOLORS" val="3,6,10,45,32,50,13,4,9,55,1"/>
</p:tagLst>
</file>

<file path=ppt/tags/tag2.xml><?xml version="1.0" encoding="utf-8"?>
<p:tagLst xmlns:a="http://schemas.openxmlformats.org/drawingml/2006/main" xmlns:r="http://schemas.openxmlformats.org/officeDocument/2006/relationships" xmlns:p="http://schemas.openxmlformats.org/presentationml/2006/main">
  <p:tag name="ZEROBASED" val="False"/>
</p:tagLst>
</file>

<file path=ppt/tags/tag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1"/>
</p:tagLst>
</file>

<file path=ppt/tags/tag4.xml><?xml version="1.0" encoding="utf-8"?>
<p:tagLst xmlns:a="http://schemas.openxmlformats.org/drawingml/2006/main" xmlns:r="http://schemas.openxmlformats.org/officeDocument/2006/relationships" xmlns:p="http://schemas.openxmlformats.org/presentationml/2006/main">
  <p:tag name="SLIDEGUID" val="76236E0AF3B24053A939A25412042D12"/>
  <p:tag name="AUTOOPENPOLL" val="False"/>
  <p:tag name="TYPE" val="TrueFalse"/>
  <p:tag name="TPSLIDEBULLETSTYLE" val="2"/>
  <p:tag name="TPQUESTIONXML" val="&lt;?xml version=&quot;1.0&quot; encoding=&quot;UTF-8&quot; standalone=&quot;yes&quot;?&gt;&lt;questionlist&gt;&lt;properties&gt;&lt;guid&gt;AC911DD3804D45F8BCCEB54B7C2D9CDD&lt;/guid&gt;&lt;date&gt;1/22/2015 01:13:06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6236E0AF3B24053A939A25412042D12&lt;/guid&gt;&lt;repollguid&gt;08F0089699DF4C93A6209B1CE5359277&lt;/repollguid&gt;&lt;sourceid&gt;D194501CA15447F4BC040C91F8C1F86B&lt;/sourceid&gt;&lt;questiontext&gt;Fairy tales were intended primarily for children and young adults.&lt;/questiontext&gt;&lt;anonymous&gt;True&lt;/anonymous&gt;&lt;showresults&gt;True&lt;/showresults&gt;&lt;responsegrid&gt;0&lt;/responsegrid&gt;&lt;countdowntime&gt;30&lt;/countdowntime&gt;&lt;correctvalue&gt;1&lt;/correctvalue&gt;&lt;incorrectvalue&gt;0&lt;/incorrectvalue&gt;&lt;responselimit&gt;1&lt;/responselimit&gt;&lt;bulletstyle&gt;2&lt;/bulletstyle&gt;&lt;truefalse&gt;True&lt;/truefalse&gt;&lt;answers&gt;&lt;answer&gt;&lt;guid&gt;E293282DA00B4F74A1A5DC36CA607A92&lt;/guid&gt;&lt;answertext&gt;True&lt;/answertext&gt;&lt;valuetype&gt;-1&lt;/valuetype&gt;&lt;/answer&gt;&lt;answer&gt;&lt;guid&gt;BF283FD76BA5488B8486CF1A88C7822A&lt;/guid&gt;&lt;answertext&gt;False&lt;/answertext&gt;&lt;valuetype&gt;1&lt;/valuetype&gt;&lt;/answer&gt;&lt;/answers&gt;&lt;/multichoice&gt;&lt;/questions&gt;&lt;/questionlist&gt;"/>
  <p:tag name="LIVECHARTING" val="False"/>
  <p:tag name="CHARTTYPE" val="0"/>
  <p:tag name="CHARTDEFINEDCOLORS" val="3,6,10,45,32,50,13,4,9,55,1"/>
</p:tagLst>
</file>

<file path=ppt/tags/tag5.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1"/>
</p:tagLst>
</file>

<file path=ppt/tags/tag7.xml><?xml version="1.0" encoding="utf-8"?>
<p:tagLst xmlns:a="http://schemas.openxmlformats.org/drawingml/2006/main" xmlns:r="http://schemas.openxmlformats.org/officeDocument/2006/relationships" xmlns:p="http://schemas.openxmlformats.org/presentationml/2006/main">
  <p:tag name="SLIDEGUID" val="03D3D74E2C4C46E39A0DA703428B4F47"/>
  <p:tag name="AUTOOPENPOLL" val="False"/>
  <p:tag name="TYPE" val="MultiChoiceSlide"/>
  <p:tag name="TPSLIDEBULLETSTYLE" val="2"/>
  <p:tag name="TPQUESTIONXML" val="&lt;?xml version=&quot;1.0&quot; encoding=&quot;UTF-8&quot; standalone=&quot;yes&quot;?&gt;&lt;questionlist&gt;&lt;properties&gt;&lt;guid&gt;77918F0589E847BD9DEF50885F20B65D&lt;/guid&gt;&lt;date&gt;1/22/2015 01:13:06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3D3D74E2C4C46E39A0DA703428B4F47&lt;/guid&gt;&lt;repollguid&gt;DD4241D20B0F4BD8ACA0A4233BF4691B&lt;/repollguid&gt;&lt;sourceid&gt;3F69D0C6BA06419C8823786162864941&lt;/sourceid&gt;&lt;questiontext&gt;How do fairy tales typically end?&lt;/questiontext&gt;&lt;anonymous&gt;True&lt;/anonymous&gt;&lt;showresults&gt;True&lt;/showresults&gt;&lt;responsegrid&gt;0&lt;/responsegrid&gt;&lt;countdowntime&gt;30&lt;/countdowntime&gt;&lt;correctvalue&gt;1&lt;/correctvalue&gt;&lt;incorrectvalue&gt;0&lt;/incorrectvalue&gt;&lt;responselimit&gt;4&lt;/responselimit&gt;&lt;bulletstyle&gt;2&lt;/bulletstyle&gt;&lt;answers&gt;&lt;answer&gt;&lt;guid&gt;2B99A815E9F24D7C9AD42D5C15C82054&lt;/guid&gt;&lt;answertext&gt;“…happily ever after”&lt;/answertext&gt;&lt;valuetype&gt;1&lt;/valuetype&gt;&lt;/answer&gt;&lt;answer&gt;&lt;guid&gt;3DB1975439BF405D8257D9594D30DFF1&lt;/guid&gt;&lt;answertext&gt;With a marriage&lt;/answertext&gt;&lt;valuetype&gt;1&lt;/valuetype&gt;&lt;/answer&gt;&lt;answer&gt;&lt;guid&gt;94A7C576EB67455EA8F70510EC982FB9&lt;/guid&gt;&lt;answertext&gt;With a death&lt;/answertext&gt;&lt;valuetype&gt;1&lt;/valuetype&gt;&lt;/answer&gt;&lt;answer&gt;&lt;guid&gt;628AD4931FFD431FB2CA4D8168675EA5&lt;/guid&gt;&lt;answertext&gt;With an explicit moral&lt;/answertext&gt;&lt;valuetype&gt;1&lt;/valuetype&gt;&lt;/answer&gt;&lt;/answers&gt;&lt;/multichoice&gt;&lt;/questions&gt;&lt;/questionlist&gt;"/>
  <p:tag name="LIVECHARTING" val="False"/>
  <p:tag name="CHARTTYPE" val="0"/>
  <p:tag name="CHARTDEFINEDCOLORS" val="3,6,10,45,32,50,13,4,9,55,1"/>
</p:tagLst>
</file>

<file path=ppt/tags/tag8.xml><?xml version="1.0" encoding="utf-8"?>
<p:tagLst xmlns:a="http://schemas.openxmlformats.org/drawingml/2006/main" xmlns:r="http://schemas.openxmlformats.org/officeDocument/2006/relationships" xmlns:p="http://schemas.openxmlformats.org/presentationml/2006/main">
  <p:tag name="ZEROBASED" val="False"/>
</p:tagLst>
</file>

<file path=ppt/tags/tag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1"/>
</p:tagLst>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81</TotalTime>
  <Words>1079</Words>
  <Application>Microsoft Macintosh PowerPoint</Application>
  <PresentationFormat>On-screen Show (4:3)</PresentationFormat>
  <Paragraphs>146</Paragraphs>
  <Slides>22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Calibri</vt:lpstr>
      <vt:lpstr>MS PGothic</vt:lpstr>
      <vt:lpstr>Arial</vt:lpstr>
      <vt:lpstr>Black</vt:lpstr>
      <vt:lpstr>PowerPoint Presentation</vt:lpstr>
      <vt:lpstr>Brainstorming</vt:lpstr>
      <vt:lpstr>Questions We Will Ask</vt:lpstr>
      <vt:lpstr>What is the definition of a “fairy tale”? </vt:lpstr>
      <vt:lpstr>Why are they called “fairy” tales? </vt:lpstr>
      <vt:lpstr>PowerPoint Presentation</vt:lpstr>
      <vt:lpstr>The term “fairy” could refer to: </vt:lpstr>
      <vt:lpstr>History and Form of Fairy Tale</vt:lpstr>
      <vt:lpstr>History and Form of Fairy Tale</vt:lpstr>
      <vt:lpstr>The “Brothers Grimm”</vt:lpstr>
      <vt:lpstr>The “Brothers Grimm” wrote most of the fairy tales in their well-known collection.</vt:lpstr>
      <vt:lpstr>Myth 1: The Brothers Grimm wrote Fairy Tales</vt:lpstr>
      <vt:lpstr>Fairy tales were intended primarily for children and young adults.</vt:lpstr>
      <vt:lpstr>Myth 2: Fairy tales are for children</vt:lpstr>
      <vt:lpstr>How do fairy tales typically end? </vt:lpstr>
      <vt:lpstr>Myth 3: Fairy tales always have happy endings. </vt:lpstr>
      <vt:lpstr>Myth 4: Fairy tales always have an explicit moral. </vt:lpstr>
      <vt:lpstr>Myth 4: Fairy tales always have an explicit moral. </vt:lpstr>
      <vt:lpstr>Signal Question</vt:lpstr>
      <vt:lpstr>“Little Red Cap” (Red Riding Hood)</vt:lpstr>
      <vt:lpstr>PowerPoint Presentation</vt:lpstr>
      <vt:lpstr>Signal Question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Lam</dc:creator>
  <cp:lastModifiedBy>Microsoft Office User</cp:lastModifiedBy>
  <cp:revision>5</cp:revision>
  <dcterms:created xsi:type="dcterms:W3CDTF">2016-08-10T04:14:07Z</dcterms:created>
  <dcterms:modified xsi:type="dcterms:W3CDTF">2018-01-11T22:10:32Z</dcterms:modified>
</cp:coreProperties>
</file>